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74"/>
  </p:normalViewPr>
  <p:slideViewPr>
    <p:cSldViewPr snapToGrid="0" snapToObjects="1">
      <p:cViewPr varScale="1">
        <p:scale>
          <a:sx n="104" d="100"/>
          <a:sy n="104" d="100"/>
        </p:scale>
        <p:origin x="232"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1" Type="http://schemas.openxmlformats.org/officeDocument/2006/relationships/hyperlink" Target="https://www.r-project.org/"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s://www.r-project.org/" TargetMode="Externa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1DA97E-F7F2-48B7-8FE2-0FC2B1885FDF}" type="doc">
      <dgm:prSet loTypeId="urn:microsoft.com/office/officeart/2008/layout/LinedList" loCatId="list" qsTypeId="urn:microsoft.com/office/officeart/2005/8/quickstyle/simple3" qsCatId="simple" csTypeId="urn:microsoft.com/office/officeart/2005/8/colors/accent2_2" csCatId="accent2"/>
      <dgm:spPr/>
      <dgm:t>
        <a:bodyPr/>
        <a:lstStyle/>
        <a:p>
          <a:endParaRPr lang="en-US"/>
        </a:p>
      </dgm:t>
    </dgm:pt>
    <dgm:pt modelId="{33FC6CA5-2183-4472-B4CB-9E4901D42BB9}">
      <dgm:prSet/>
      <dgm:spPr/>
      <dgm:t>
        <a:bodyPr/>
        <a:lstStyle/>
        <a:p>
          <a:r>
            <a:rPr lang="en-US"/>
            <a:t>SLACK</a:t>
          </a:r>
        </a:p>
      </dgm:t>
    </dgm:pt>
    <dgm:pt modelId="{EDC21AA1-0DE0-4438-9AA2-E243BFD2158C}" type="parTrans" cxnId="{46B3C273-411A-46E3-BB11-EED611EB1168}">
      <dgm:prSet/>
      <dgm:spPr/>
      <dgm:t>
        <a:bodyPr/>
        <a:lstStyle/>
        <a:p>
          <a:endParaRPr lang="en-US"/>
        </a:p>
      </dgm:t>
    </dgm:pt>
    <dgm:pt modelId="{A5E64C17-114F-4065-B020-CE4872B163A7}" type="sibTrans" cxnId="{46B3C273-411A-46E3-BB11-EED611EB1168}">
      <dgm:prSet/>
      <dgm:spPr/>
      <dgm:t>
        <a:bodyPr/>
        <a:lstStyle/>
        <a:p>
          <a:endParaRPr lang="en-US"/>
        </a:p>
      </dgm:t>
    </dgm:pt>
    <dgm:pt modelId="{2F4E791B-93C0-4D09-9F32-318A2C1379C6}">
      <dgm:prSet/>
      <dgm:spPr/>
      <dgm:t>
        <a:bodyPr/>
        <a:lstStyle/>
        <a:p>
          <a:r>
            <a:rPr lang="en-US"/>
            <a:t>DATACAMP</a:t>
          </a:r>
        </a:p>
      </dgm:t>
    </dgm:pt>
    <dgm:pt modelId="{F115A4D4-9602-44D9-981D-468B8513D95A}" type="parTrans" cxnId="{D21B7C14-1CD2-4A29-AE30-154479F34378}">
      <dgm:prSet/>
      <dgm:spPr/>
      <dgm:t>
        <a:bodyPr/>
        <a:lstStyle/>
        <a:p>
          <a:endParaRPr lang="en-US"/>
        </a:p>
      </dgm:t>
    </dgm:pt>
    <dgm:pt modelId="{5B38EBCF-493B-4594-886D-40F0887E74F8}" type="sibTrans" cxnId="{D21B7C14-1CD2-4A29-AE30-154479F34378}">
      <dgm:prSet/>
      <dgm:spPr/>
      <dgm:t>
        <a:bodyPr/>
        <a:lstStyle/>
        <a:p>
          <a:endParaRPr lang="en-US"/>
        </a:p>
      </dgm:t>
    </dgm:pt>
    <dgm:pt modelId="{493470FD-6BC4-457D-A939-428F24B08AE8}">
      <dgm:prSet/>
      <dgm:spPr/>
      <dgm:t>
        <a:bodyPr/>
        <a:lstStyle/>
        <a:p>
          <a:r>
            <a:rPr lang="en-US"/>
            <a:t>GITHUB</a:t>
          </a:r>
        </a:p>
      </dgm:t>
    </dgm:pt>
    <dgm:pt modelId="{4BC2748E-725D-45E5-8B39-DF7801F657A4}" type="parTrans" cxnId="{5E6A95FE-8100-44CF-9D33-5B71A67FA039}">
      <dgm:prSet/>
      <dgm:spPr/>
      <dgm:t>
        <a:bodyPr/>
        <a:lstStyle/>
        <a:p>
          <a:endParaRPr lang="en-US"/>
        </a:p>
      </dgm:t>
    </dgm:pt>
    <dgm:pt modelId="{66E917DE-D18C-41E3-ABEE-21E5504D269E}" type="sibTrans" cxnId="{5E6A95FE-8100-44CF-9D33-5B71A67FA039}">
      <dgm:prSet/>
      <dgm:spPr/>
      <dgm:t>
        <a:bodyPr/>
        <a:lstStyle/>
        <a:p>
          <a:endParaRPr lang="en-US"/>
        </a:p>
      </dgm:t>
    </dgm:pt>
    <dgm:pt modelId="{788B6993-9511-47B9-A529-CCCAC4957F5A}">
      <dgm:prSet/>
      <dgm:spPr/>
      <dgm:t>
        <a:bodyPr/>
        <a:lstStyle/>
        <a:p>
          <a:r>
            <a:rPr lang="en-US"/>
            <a:t>JMP</a:t>
          </a:r>
        </a:p>
      </dgm:t>
    </dgm:pt>
    <dgm:pt modelId="{96B252BF-3C3B-498A-AB6C-C878AC28C7D8}" type="parTrans" cxnId="{4B99259A-B852-4634-A00A-8CECB7AE2320}">
      <dgm:prSet/>
      <dgm:spPr/>
      <dgm:t>
        <a:bodyPr/>
        <a:lstStyle/>
        <a:p>
          <a:endParaRPr lang="en-US"/>
        </a:p>
      </dgm:t>
    </dgm:pt>
    <dgm:pt modelId="{2F77C89F-0E50-4EDE-A44D-C7F72B68473D}" type="sibTrans" cxnId="{4B99259A-B852-4634-A00A-8CECB7AE2320}">
      <dgm:prSet/>
      <dgm:spPr/>
      <dgm:t>
        <a:bodyPr/>
        <a:lstStyle/>
        <a:p>
          <a:endParaRPr lang="en-US"/>
        </a:p>
      </dgm:t>
    </dgm:pt>
    <dgm:pt modelId="{835A9D5E-1F04-4625-BAE7-EAF699DAF37E}">
      <dgm:prSet/>
      <dgm:spPr/>
      <dgm:t>
        <a:bodyPr/>
        <a:lstStyle/>
        <a:p>
          <a:r>
            <a:rPr lang="en-US"/>
            <a:t>POWER BI</a:t>
          </a:r>
        </a:p>
      </dgm:t>
    </dgm:pt>
    <dgm:pt modelId="{A9CD5C6F-26FA-421D-BFE9-0F893C36FED4}" type="parTrans" cxnId="{5BF7EA34-63F1-4192-BE48-EA641CF795A6}">
      <dgm:prSet/>
      <dgm:spPr/>
      <dgm:t>
        <a:bodyPr/>
        <a:lstStyle/>
        <a:p>
          <a:endParaRPr lang="en-US"/>
        </a:p>
      </dgm:t>
    </dgm:pt>
    <dgm:pt modelId="{5EDFE089-D782-4A5D-8344-34E195E8CBB2}" type="sibTrans" cxnId="{5BF7EA34-63F1-4192-BE48-EA641CF795A6}">
      <dgm:prSet/>
      <dgm:spPr/>
      <dgm:t>
        <a:bodyPr/>
        <a:lstStyle/>
        <a:p>
          <a:endParaRPr lang="en-US"/>
        </a:p>
      </dgm:t>
    </dgm:pt>
    <dgm:pt modelId="{2FB9D3E4-6AC2-4C28-B736-C82C4CBD2BCC}">
      <dgm:prSet/>
      <dgm:spPr/>
      <dgm:t>
        <a:bodyPr/>
        <a:lstStyle/>
        <a:p>
          <a:r>
            <a:rPr lang="en-US"/>
            <a:t>EXCEL</a:t>
          </a:r>
        </a:p>
      </dgm:t>
    </dgm:pt>
    <dgm:pt modelId="{2F917AFE-9F82-4933-BEC7-DC05E6E11597}" type="parTrans" cxnId="{F10DC310-0AA1-4637-A461-A16B61644F67}">
      <dgm:prSet/>
      <dgm:spPr/>
      <dgm:t>
        <a:bodyPr/>
        <a:lstStyle/>
        <a:p>
          <a:endParaRPr lang="en-US"/>
        </a:p>
      </dgm:t>
    </dgm:pt>
    <dgm:pt modelId="{F733E2A4-3D08-4E97-AC0A-FCB8FEC25B69}" type="sibTrans" cxnId="{F10DC310-0AA1-4637-A461-A16B61644F67}">
      <dgm:prSet/>
      <dgm:spPr/>
      <dgm:t>
        <a:bodyPr/>
        <a:lstStyle/>
        <a:p>
          <a:endParaRPr lang="en-US"/>
        </a:p>
      </dgm:t>
    </dgm:pt>
    <dgm:pt modelId="{59BDB470-BF42-4BBC-A40D-A171C63B5D4D}">
      <dgm:prSet/>
      <dgm:spPr/>
      <dgm:t>
        <a:bodyPr/>
        <a:lstStyle/>
        <a:p>
          <a:r>
            <a:rPr lang="en-US"/>
            <a:t>If you want R on your laptop </a:t>
          </a:r>
          <a:r>
            <a:rPr lang="en-US">
              <a:hlinkClick xmlns:r="http://schemas.openxmlformats.org/officeDocument/2006/relationships" r:id="rId1"/>
            </a:rPr>
            <a:t>https://www.r-project.org/</a:t>
          </a:r>
          <a:r>
            <a:rPr lang="en-US"/>
            <a:t> </a:t>
          </a:r>
        </a:p>
      </dgm:t>
    </dgm:pt>
    <dgm:pt modelId="{6A1AF50F-8184-4528-9774-C039D01C7519}" type="parTrans" cxnId="{CCAD4991-2039-4FF8-A0CC-38878ADBD705}">
      <dgm:prSet/>
      <dgm:spPr/>
      <dgm:t>
        <a:bodyPr/>
        <a:lstStyle/>
        <a:p>
          <a:endParaRPr lang="en-US"/>
        </a:p>
      </dgm:t>
    </dgm:pt>
    <dgm:pt modelId="{B65F4682-18DB-4FDA-8B93-CBE540DB8D09}" type="sibTrans" cxnId="{CCAD4991-2039-4FF8-A0CC-38878ADBD705}">
      <dgm:prSet/>
      <dgm:spPr/>
      <dgm:t>
        <a:bodyPr/>
        <a:lstStyle/>
        <a:p>
          <a:endParaRPr lang="en-US"/>
        </a:p>
      </dgm:t>
    </dgm:pt>
    <dgm:pt modelId="{2DC8F26B-B7B4-4812-BAF1-DA76A956D272}">
      <dgm:prSet/>
      <dgm:spPr/>
      <dgm:t>
        <a:bodyPr/>
        <a:lstStyle/>
        <a:p>
          <a:r>
            <a:rPr lang="en-US"/>
            <a:t>We need to make sure everyone can commit to GitHub, so we need to learn GitHub soon.</a:t>
          </a:r>
        </a:p>
      </dgm:t>
    </dgm:pt>
    <dgm:pt modelId="{4418F986-307C-49B4-B353-52F3521A6B56}" type="parTrans" cxnId="{9C59F4EB-29EE-4F37-A268-738B8383736F}">
      <dgm:prSet/>
      <dgm:spPr/>
      <dgm:t>
        <a:bodyPr/>
        <a:lstStyle/>
        <a:p>
          <a:endParaRPr lang="en-US"/>
        </a:p>
      </dgm:t>
    </dgm:pt>
    <dgm:pt modelId="{340C749B-535A-435B-A98E-D7FB62B1A1F1}" type="sibTrans" cxnId="{9C59F4EB-29EE-4F37-A268-738B8383736F}">
      <dgm:prSet/>
      <dgm:spPr/>
      <dgm:t>
        <a:bodyPr/>
        <a:lstStyle/>
        <a:p>
          <a:endParaRPr lang="en-US"/>
        </a:p>
      </dgm:t>
    </dgm:pt>
    <dgm:pt modelId="{BBE59C89-AF59-334C-9E0F-CB63DD6ADF18}" type="pres">
      <dgm:prSet presAssocID="{671DA97E-F7F2-48B7-8FE2-0FC2B1885FDF}" presName="vert0" presStyleCnt="0">
        <dgm:presLayoutVars>
          <dgm:dir/>
          <dgm:animOne val="branch"/>
          <dgm:animLvl val="lvl"/>
        </dgm:presLayoutVars>
      </dgm:prSet>
      <dgm:spPr/>
      <dgm:t>
        <a:bodyPr/>
        <a:lstStyle/>
        <a:p>
          <a:endParaRPr lang="en-US"/>
        </a:p>
      </dgm:t>
    </dgm:pt>
    <dgm:pt modelId="{93E00382-8538-D741-844F-21B94929DC54}" type="pres">
      <dgm:prSet presAssocID="{33FC6CA5-2183-4472-B4CB-9E4901D42BB9}" presName="thickLine" presStyleLbl="alignNode1" presStyleIdx="0" presStyleCnt="8"/>
      <dgm:spPr/>
    </dgm:pt>
    <dgm:pt modelId="{CEE1502D-8D39-9743-BEAF-53521EEAA09F}" type="pres">
      <dgm:prSet presAssocID="{33FC6CA5-2183-4472-B4CB-9E4901D42BB9}" presName="horz1" presStyleCnt="0"/>
      <dgm:spPr/>
    </dgm:pt>
    <dgm:pt modelId="{0BFE968B-3412-4849-BE6A-505E3E201B96}" type="pres">
      <dgm:prSet presAssocID="{33FC6CA5-2183-4472-B4CB-9E4901D42BB9}" presName="tx1" presStyleLbl="revTx" presStyleIdx="0" presStyleCnt="8"/>
      <dgm:spPr/>
      <dgm:t>
        <a:bodyPr/>
        <a:lstStyle/>
        <a:p>
          <a:endParaRPr lang="en-US"/>
        </a:p>
      </dgm:t>
    </dgm:pt>
    <dgm:pt modelId="{91932D61-06C0-3E4B-9E24-E99B83A88F71}" type="pres">
      <dgm:prSet presAssocID="{33FC6CA5-2183-4472-B4CB-9E4901D42BB9}" presName="vert1" presStyleCnt="0"/>
      <dgm:spPr/>
    </dgm:pt>
    <dgm:pt modelId="{AF7C6EFA-AC7C-E74E-85C9-58F3542F6C64}" type="pres">
      <dgm:prSet presAssocID="{2F4E791B-93C0-4D09-9F32-318A2C1379C6}" presName="thickLine" presStyleLbl="alignNode1" presStyleIdx="1" presStyleCnt="8"/>
      <dgm:spPr/>
    </dgm:pt>
    <dgm:pt modelId="{ED603836-9981-6745-94BE-EDB00AE754F3}" type="pres">
      <dgm:prSet presAssocID="{2F4E791B-93C0-4D09-9F32-318A2C1379C6}" presName="horz1" presStyleCnt="0"/>
      <dgm:spPr/>
    </dgm:pt>
    <dgm:pt modelId="{1675DF99-9931-A94A-ACA7-D21A069F7E41}" type="pres">
      <dgm:prSet presAssocID="{2F4E791B-93C0-4D09-9F32-318A2C1379C6}" presName="tx1" presStyleLbl="revTx" presStyleIdx="1" presStyleCnt="8"/>
      <dgm:spPr/>
      <dgm:t>
        <a:bodyPr/>
        <a:lstStyle/>
        <a:p>
          <a:endParaRPr lang="en-US"/>
        </a:p>
      </dgm:t>
    </dgm:pt>
    <dgm:pt modelId="{076E5E29-9C64-D241-A786-9941A1A1BED5}" type="pres">
      <dgm:prSet presAssocID="{2F4E791B-93C0-4D09-9F32-318A2C1379C6}" presName="vert1" presStyleCnt="0"/>
      <dgm:spPr/>
    </dgm:pt>
    <dgm:pt modelId="{E9C8465E-009C-7048-B66C-FFDC9308EFB3}" type="pres">
      <dgm:prSet presAssocID="{493470FD-6BC4-457D-A939-428F24B08AE8}" presName="thickLine" presStyleLbl="alignNode1" presStyleIdx="2" presStyleCnt="8"/>
      <dgm:spPr/>
    </dgm:pt>
    <dgm:pt modelId="{8C35B519-F6D2-4846-A626-526FDF2DEF6F}" type="pres">
      <dgm:prSet presAssocID="{493470FD-6BC4-457D-A939-428F24B08AE8}" presName="horz1" presStyleCnt="0"/>
      <dgm:spPr/>
    </dgm:pt>
    <dgm:pt modelId="{029A646A-8255-9245-8768-4D3DF2B93743}" type="pres">
      <dgm:prSet presAssocID="{493470FD-6BC4-457D-A939-428F24B08AE8}" presName="tx1" presStyleLbl="revTx" presStyleIdx="2" presStyleCnt="8"/>
      <dgm:spPr/>
      <dgm:t>
        <a:bodyPr/>
        <a:lstStyle/>
        <a:p>
          <a:endParaRPr lang="en-US"/>
        </a:p>
      </dgm:t>
    </dgm:pt>
    <dgm:pt modelId="{908969D2-7274-7E44-8E1F-A083859CCED2}" type="pres">
      <dgm:prSet presAssocID="{493470FD-6BC4-457D-A939-428F24B08AE8}" presName="vert1" presStyleCnt="0"/>
      <dgm:spPr/>
    </dgm:pt>
    <dgm:pt modelId="{1B06F6F2-C7C1-9741-BD52-1F6BDF9A65A5}" type="pres">
      <dgm:prSet presAssocID="{788B6993-9511-47B9-A529-CCCAC4957F5A}" presName="thickLine" presStyleLbl="alignNode1" presStyleIdx="3" presStyleCnt="8"/>
      <dgm:spPr/>
    </dgm:pt>
    <dgm:pt modelId="{4E303345-9133-0D45-8AAD-912D66EF0806}" type="pres">
      <dgm:prSet presAssocID="{788B6993-9511-47B9-A529-CCCAC4957F5A}" presName="horz1" presStyleCnt="0"/>
      <dgm:spPr/>
    </dgm:pt>
    <dgm:pt modelId="{CA208AB3-07C8-534C-846D-C05736447A31}" type="pres">
      <dgm:prSet presAssocID="{788B6993-9511-47B9-A529-CCCAC4957F5A}" presName="tx1" presStyleLbl="revTx" presStyleIdx="3" presStyleCnt="8"/>
      <dgm:spPr/>
      <dgm:t>
        <a:bodyPr/>
        <a:lstStyle/>
        <a:p>
          <a:endParaRPr lang="en-US"/>
        </a:p>
      </dgm:t>
    </dgm:pt>
    <dgm:pt modelId="{5247B750-3B35-4C45-90B0-D8348AE4BB72}" type="pres">
      <dgm:prSet presAssocID="{788B6993-9511-47B9-A529-CCCAC4957F5A}" presName="vert1" presStyleCnt="0"/>
      <dgm:spPr/>
    </dgm:pt>
    <dgm:pt modelId="{C8C6BD61-7017-3D4B-B381-A922185552D8}" type="pres">
      <dgm:prSet presAssocID="{835A9D5E-1F04-4625-BAE7-EAF699DAF37E}" presName="thickLine" presStyleLbl="alignNode1" presStyleIdx="4" presStyleCnt="8"/>
      <dgm:spPr/>
    </dgm:pt>
    <dgm:pt modelId="{36865341-30C9-4A40-8789-38EC5B528E2D}" type="pres">
      <dgm:prSet presAssocID="{835A9D5E-1F04-4625-BAE7-EAF699DAF37E}" presName="horz1" presStyleCnt="0"/>
      <dgm:spPr/>
    </dgm:pt>
    <dgm:pt modelId="{15CC7254-0F8E-7441-B813-24248E16025E}" type="pres">
      <dgm:prSet presAssocID="{835A9D5E-1F04-4625-BAE7-EAF699DAF37E}" presName="tx1" presStyleLbl="revTx" presStyleIdx="4" presStyleCnt="8"/>
      <dgm:spPr/>
      <dgm:t>
        <a:bodyPr/>
        <a:lstStyle/>
        <a:p>
          <a:endParaRPr lang="en-US"/>
        </a:p>
      </dgm:t>
    </dgm:pt>
    <dgm:pt modelId="{29DA36F2-81F4-FF44-AD11-247E6C01D6B3}" type="pres">
      <dgm:prSet presAssocID="{835A9D5E-1F04-4625-BAE7-EAF699DAF37E}" presName="vert1" presStyleCnt="0"/>
      <dgm:spPr/>
    </dgm:pt>
    <dgm:pt modelId="{4619D003-D8D5-944C-AA18-C4ACF46D4391}" type="pres">
      <dgm:prSet presAssocID="{2FB9D3E4-6AC2-4C28-B736-C82C4CBD2BCC}" presName="thickLine" presStyleLbl="alignNode1" presStyleIdx="5" presStyleCnt="8"/>
      <dgm:spPr/>
    </dgm:pt>
    <dgm:pt modelId="{5D92CEE9-55AF-774F-9FAB-3D82C2849373}" type="pres">
      <dgm:prSet presAssocID="{2FB9D3E4-6AC2-4C28-B736-C82C4CBD2BCC}" presName="horz1" presStyleCnt="0"/>
      <dgm:spPr/>
    </dgm:pt>
    <dgm:pt modelId="{50F8656F-5A0D-0B4D-A396-9D2F9D38276F}" type="pres">
      <dgm:prSet presAssocID="{2FB9D3E4-6AC2-4C28-B736-C82C4CBD2BCC}" presName="tx1" presStyleLbl="revTx" presStyleIdx="5" presStyleCnt="8"/>
      <dgm:spPr/>
      <dgm:t>
        <a:bodyPr/>
        <a:lstStyle/>
        <a:p>
          <a:endParaRPr lang="en-US"/>
        </a:p>
      </dgm:t>
    </dgm:pt>
    <dgm:pt modelId="{68DCBA3D-25EC-714D-B07E-7FBAA0E84657}" type="pres">
      <dgm:prSet presAssocID="{2FB9D3E4-6AC2-4C28-B736-C82C4CBD2BCC}" presName="vert1" presStyleCnt="0"/>
      <dgm:spPr/>
    </dgm:pt>
    <dgm:pt modelId="{94F657C6-82B6-4440-8A12-E9B60E11724F}" type="pres">
      <dgm:prSet presAssocID="{59BDB470-BF42-4BBC-A40D-A171C63B5D4D}" presName="thickLine" presStyleLbl="alignNode1" presStyleIdx="6" presStyleCnt="8"/>
      <dgm:spPr/>
    </dgm:pt>
    <dgm:pt modelId="{8DABEEE9-D084-BE40-8D03-2B1AA7879D02}" type="pres">
      <dgm:prSet presAssocID="{59BDB470-BF42-4BBC-A40D-A171C63B5D4D}" presName="horz1" presStyleCnt="0"/>
      <dgm:spPr/>
    </dgm:pt>
    <dgm:pt modelId="{A3D7EA5F-24B5-6E4F-9AFF-373402F06D20}" type="pres">
      <dgm:prSet presAssocID="{59BDB470-BF42-4BBC-A40D-A171C63B5D4D}" presName="tx1" presStyleLbl="revTx" presStyleIdx="6" presStyleCnt="8"/>
      <dgm:spPr/>
      <dgm:t>
        <a:bodyPr/>
        <a:lstStyle/>
        <a:p>
          <a:endParaRPr lang="en-US"/>
        </a:p>
      </dgm:t>
    </dgm:pt>
    <dgm:pt modelId="{8AC864B7-4CF4-054A-B9EA-7E26C6B5C060}" type="pres">
      <dgm:prSet presAssocID="{59BDB470-BF42-4BBC-A40D-A171C63B5D4D}" presName="vert1" presStyleCnt="0"/>
      <dgm:spPr/>
    </dgm:pt>
    <dgm:pt modelId="{5C371F5A-33FE-A049-8F08-806D1D94BE58}" type="pres">
      <dgm:prSet presAssocID="{2DC8F26B-B7B4-4812-BAF1-DA76A956D272}" presName="thickLine" presStyleLbl="alignNode1" presStyleIdx="7" presStyleCnt="8"/>
      <dgm:spPr/>
    </dgm:pt>
    <dgm:pt modelId="{9C03C037-F754-F44B-9DA3-5983C3F33387}" type="pres">
      <dgm:prSet presAssocID="{2DC8F26B-B7B4-4812-BAF1-DA76A956D272}" presName="horz1" presStyleCnt="0"/>
      <dgm:spPr/>
    </dgm:pt>
    <dgm:pt modelId="{F1508785-E073-E848-84B1-79297DED12C4}" type="pres">
      <dgm:prSet presAssocID="{2DC8F26B-B7B4-4812-BAF1-DA76A956D272}" presName="tx1" presStyleLbl="revTx" presStyleIdx="7" presStyleCnt="8"/>
      <dgm:spPr/>
      <dgm:t>
        <a:bodyPr/>
        <a:lstStyle/>
        <a:p>
          <a:endParaRPr lang="en-US"/>
        </a:p>
      </dgm:t>
    </dgm:pt>
    <dgm:pt modelId="{98C393BD-3870-0042-923D-F676EDBB65A1}" type="pres">
      <dgm:prSet presAssocID="{2DC8F26B-B7B4-4812-BAF1-DA76A956D272}" presName="vert1" presStyleCnt="0"/>
      <dgm:spPr/>
    </dgm:pt>
  </dgm:ptLst>
  <dgm:cxnLst>
    <dgm:cxn modelId="{3096B4E9-DC33-B649-A557-2DB8BFF40C7C}" type="presOf" srcId="{2FB9D3E4-6AC2-4C28-B736-C82C4CBD2BCC}" destId="{50F8656F-5A0D-0B4D-A396-9D2F9D38276F}" srcOrd="0" destOrd="0" presId="urn:microsoft.com/office/officeart/2008/layout/LinedList"/>
    <dgm:cxn modelId="{D21B7C14-1CD2-4A29-AE30-154479F34378}" srcId="{671DA97E-F7F2-48B7-8FE2-0FC2B1885FDF}" destId="{2F4E791B-93C0-4D09-9F32-318A2C1379C6}" srcOrd="1" destOrd="0" parTransId="{F115A4D4-9602-44D9-981D-468B8513D95A}" sibTransId="{5B38EBCF-493B-4594-886D-40F0887E74F8}"/>
    <dgm:cxn modelId="{3F5F2926-2E06-BA43-891B-B75034FC8AC5}" type="presOf" srcId="{33FC6CA5-2183-4472-B4CB-9E4901D42BB9}" destId="{0BFE968B-3412-4849-BE6A-505E3E201B96}" srcOrd="0" destOrd="0" presId="urn:microsoft.com/office/officeart/2008/layout/LinedList"/>
    <dgm:cxn modelId="{8C14E9D4-5312-B64E-AAA3-C5EBFB853155}" type="presOf" srcId="{493470FD-6BC4-457D-A939-428F24B08AE8}" destId="{029A646A-8255-9245-8768-4D3DF2B93743}" srcOrd="0" destOrd="0" presId="urn:microsoft.com/office/officeart/2008/layout/LinedList"/>
    <dgm:cxn modelId="{5A646FD1-ECE7-4F4A-897A-3E80AD7D83AB}" type="presOf" srcId="{2DC8F26B-B7B4-4812-BAF1-DA76A956D272}" destId="{F1508785-E073-E848-84B1-79297DED12C4}" srcOrd="0" destOrd="0" presId="urn:microsoft.com/office/officeart/2008/layout/LinedList"/>
    <dgm:cxn modelId="{8413E544-4F6F-BF40-803D-FFC40F173C01}" type="presOf" srcId="{788B6993-9511-47B9-A529-CCCAC4957F5A}" destId="{CA208AB3-07C8-534C-846D-C05736447A31}" srcOrd="0" destOrd="0" presId="urn:microsoft.com/office/officeart/2008/layout/LinedList"/>
    <dgm:cxn modelId="{C07358E1-951C-E54C-960A-38A17CF9B161}" type="presOf" srcId="{835A9D5E-1F04-4625-BAE7-EAF699DAF37E}" destId="{15CC7254-0F8E-7441-B813-24248E16025E}" srcOrd="0" destOrd="0" presId="urn:microsoft.com/office/officeart/2008/layout/LinedList"/>
    <dgm:cxn modelId="{5BF7EA34-63F1-4192-BE48-EA641CF795A6}" srcId="{671DA97E-F7F2-48B7-8FE2-0FC2B1885FDF}" destId="{835A9D5E-1F04-4625-BAE7-EAF699DAF37E}" srcOrd="4" destOrd="0" parTransId="{A9CD5C6F-26FA-421D-BFE9-0F893C36FED4}" sibTransId="{5EDFE089-D782-4A5D-8344-34E195E8CBB2}"/>
    <dgm:cxn modelId="{46B3C273-411A-46E3-BB11-EED611EB1168}" srcId="{671DA97E-F7F2-48B7-8FE2-0FC2B1885FDF}" destId="{33FC6CA5-2183-4472-B4CB-9E4901D42BB9}" srcOrd="0" destOrd="0" parTransId="{EDC21AA1-0DE0-4438-9AA2-E243BFD2158C}" sibTransId="{A5E64C17-114F-4065-B020-CE4872B163A7}"/>
    <dgm:cxn modelId="{4F747085-2B50-C24E-926D-2A4E8D7FB9AA}" type="presOf" srcId="{2F4E791B-93C0-4D09-9F32-318A2C1379C6}" destId="{1675DF99-9931-A94A-ACA7-D21A069F7E41}" srcOrd="0" destOrd="0" presId="urn:microsoft.com/office/officeart/2008/layout/LinedList"/>
    <dgm:cxn modelId="{9C59F4EB-29EE-4F37-A268-738B8383736F}" srcId="{671DA97E-F7F2-48B7-8FE2-0FC2B1885FDF}" destId="{2DC8F26B-B7B4-4812-BAF1-DA76A956D272}" srcOrd="7" destOrd="0" parTransId="{4418F986-307C-49B4-B353-52F3521A6B56}" sibTransId="{340C749B-535A-435B-A98E-D7FB62B1A1F1}"/>
    <dgm:cxn modelId="{4B99259A-B852-4634-A00A-8CECB7AE2320}" srcId="{671DA97E-F7F2-48B7-8FE2-0FC2B1885FDF}" destId="{788B6993-9511-47B9-A529-CCCAC4957F5A}" srcOrd="3" destOrd="0" parTransId="{96B252BF-3C3B-498A-AB6C-C878AC28C7D8}" sibTransId="{2F77C89F-0E50-4EDE-A44D-C7F72B68473D}"/>
    <dgm:cxn modelId="{0CD96FCB-EFFD-A44F-A3D0-B6495CEE771D}" type="presOf" srcId="{59BDB470-BF42-4BBC-A40D-A171C63B5D4D}" destId="{A3D7EA5F-24B5-6E4F-9AFF-373402F06D20}" srcOrd="0" destOrd="0" presId="urn:microsoft.com/office/officeart/2008/layout/LinedList"/>
    <dgm:cxn modelId="{5E6A95FE-8100-44CF-9D33-5B71A67FA039}" srcId="{671DA97E-F7F2-48B7-8FE2-0FC2B1885FDF}" destId="{493470FD-6BC4-457D-A939-428F24B08AE8}" srcOrd="2" destOrd="0" parTransId="{4BC2748E-725D-45E5-8B39-DF7801F657A4}" sibTransId="{66E917DE-D18C-41E3-ABEE-21E5504D269E}"/>
    <dgm:cxn modelId="{CCAD4991-2039-4FF8-A0CC-38878ADBD705}" srcId="{671DA97E-F7F2-48B7-8FE2-0FC2B1885FDF}" destId="{59BDB470-BF42-4BBC-A40D-A171C63B5D4D}" srcOrd="6" destOrd="0" parTransId="{6A1AF50F-8184-4528-9774-C039D01C7519}" sibTransId="{B65F4682-18DB-4FDA-8B93-CBE540DB8D09}"/>
    <dgm:cxn modelId="{272CA05B-0EAB-6F4A-8DE7-69B28DD69EC2}" type="presOf" srcId="{671DA97E-F7F2-48B7-8FE2-0FC2B1885FDF}" destId="{BBE59C89-AF59-334C-9E0F-CB63DD6ADF18}" srcOrd="0" destOrd="0" presId="urn:microsoft.com/office/officeart/2008/layout/LinedList"/>
    <dgm:cxn modelId="{F10DC310-0AA1-4637-A461-A16B61644F67}" srcId="{671DA97E-F7F2-48B7-8FE2-0FC2B1885FDF}" destId="{2FB9D3E4-6AC2-4C28-B736-C82C4CBD2BCC}" srcOrd="5" destOrd="0" parTransId="{2F917AFE-9F82-4933-BEC7-DC05E6E11597}" sibTransId="{F733E2A4-3D08-4E97-AC0A-FCB8FEC25B69}"/>
    <dgm:cxn modelId="{7A6544A7-69D8-974D-91EE-389507EEE220}" type="presParOf" srcId="{BBE59C89-AF59-334C-9E0F-CB63DD6ADF18}" destId="{93E00382-8538-D741-844F-21B94929DC54}" srcOrd="0" destOrd="0" presId="urn:microsoft.com/office/officeart/2008/layout/LinedList"/>
    <dgm:cxn modelId="{244994C3-B5FB-B84A-BA0B-0BB6E9A87309}" type="presParOf" srcId="{BBE59C89-AF59-334C-9E0F-CB63DD6ADF18}" destId="{CEE1502D-8D39-9743-BEAF-53521EEAA09F}" srcOrd="1" destOrd="0" presId="urn:microsoft.com/office/officeart/2008/layout/LinedList"/>
    <dgm:cxn modelId="{32D5AA3F-A08E-9745-931E-2B4F0F779760}" type="presParOf" srcId="{CEE1502D-8D39-9743-BEAF-53521EEAA09F}" destId="{0BFE968B-3412-4849-BE6A-505E3E201B96}" srcOrd="0" destOrd="0" presId="urn:microsoft.com/office/officeart/2008/layout/LinedList"/>
    <dgm:cxn modelId="{A2FD9609-05F2-9B48-A140-0490D1D49810}" type="presParOf" srcId="{CEE1502D-8D39-9743-BEAF-53521EEAA09F}" destId="{91932D61-06C0-3E4B-9E24-E99B83A88F71}" srcOrd="1" destOrd="0" presId="urn:microsoft.com/office/officeart/2008/layout/LinedList"/>
    <dgm:cxn modelId="{915A2B43-B863-2540-8D76-9394FD1002A9}" type="presParOf" srcId="{BBE59C89-AF59-334C-9E0F-CB63DD6ADF18}" destId="{AF7C6EFA-AC7C-E74E-85C9-58F3542F6C64}" srcOrd="2" destOrd="0" presId="urn:microsoft.com/office/officeart/2008/layout/LinedList"/>
    <dgm:cxn modelId="{4ACAE0BD-0AB7-E44E-BD2E-8FA17B179104}" type="presParOf" srcId="{BBE59C89-AF59-334C-9E0F-CB63DD6ADF18}" destId="{ED603836-9981-6745-94BE-EDB00AE754F3}" srcOrd="3" destOrd="0" presId="urn:microsoft.com/office/officeart/2008/layout/LinedList"/>
    <dgm:cxn modelId="{BA378C98-CAAB-A04C-8A6C-82544A00DEA5}" type="presParOf" srcId="{ED603836-9981-6745-94BE-EDB00AE754F3}" destId="{1675DF99-9931-A94A-ACA7-D21A069F7E41}" srcOrd="0" destOrd="0" presId="urn:microsoft.com/office/officeart/2008/layout/LinedList"/>
    <dgm:cxn modelId="{A9B31214-C85D-FA41-82A8-CF74B3298133}" type="presParOf" srcId="{ED603836-9981-6745-94BE-EDB00AE754F3}" destId="{076E5E29-9C64-D241-A786-9941A1A1BED5}" srcOrd="1" destOrd="0" presId="urn:microsoft.com/office/officeart/2008/layout/LinedList"/>
    <dgm:cxn modelId="{2B5D4C38-93F0-7A4C-8BE7-153BAC7B9D5C}" type="presParOf" srcId="{BBE59C89-AF59-334C-9E0F-CB63DD6ADF18}" destId="{E9C8465E-009C-7048-B66C-FFDC9308EFB3}" srcOrd="4" destOrd="0" presId="urn:microsoft.com/office/officeart/2008/layout/LinedList"/>
    <dgm:cxn modelId="{896328A3-0EA8-DE42-A29B-09FFD06328C1}" type="presParOf" srcId="{BBE59C89-AF59-334C-9E0F-CB63DD6ADF18}" destId="{8C35B519-F6D2-4846-A626-526FDF2DEF6F}" srcOrd="5" destOrd="0" presId="urn:microsoft.com/office/officeart/2008/layout/LinedList"/>
    <dgm:cxn modelId="{F1870145-11D2-B742-8EE2-DABF92658105}" type="presParOf" srcId="{8C35B519-F6D2-4846-A626-526FDF2DEF6F}" destId="{029A646A-8255-9245-8768-4D3DF2B93743}" srcOrd="0" destOrd="0" presId="urn:microsoft.com/office/officeart/2008/layout/LinedList"/>
    <dgm:cxn modelId="{7BE44DC6-B93A-674D-A0B7-06BA5C2D8E9A}" type="presParOf" srcId="{8C35B519-F6D2-4846-A626-526FDF2DEF6F}" destId="{908969D2-7274-7E44-8E1F-A083859CCED2}" srcOrd="1" destOrd="0" presId="urn:microsoft.com/office/officeart/2008/layout/LinedList"/>
    <dgm:cxn modelId="{9A2C5608-F4BE-834A-B103-642D3A69373F}" type="presParOf" srcId="{BBE59C89-AF59-334C-9E0F-CB63DD6ADF18}" destId="{1B06F6F2-C7C1-9741-BD52-1F6BDF9A65A5}" srcOrd="6" destOrd="0" presId="urn:microsoft.com/office/officeart/2008/layout/LinedList"/>
    <dgm:cxn modelId="{C4B3983B-1FBF-A945-B9C7-E6D7185B0E89}" type="presParOf" srcId="{BBE59C89-AF59-334C-9E0F-CB63DD6ADF18}" destId="{4E303345-9133-0D45-8AAD-912D66EF0806}" srcOrd="7" destOrd="0" presId="urn:microsoft.com/office/officeart/2008/layout/LinedList"/>
    <dgm:cxn modelId="{14055009-992B-D24C-B78C-0AB2E3651A58}" type="presParOf" srcId="{4E303345-9133-0D45-8AAD-912D66EF0806}" destId="{CA208AB3-07C8-534C-846D-C05736447A31}" srcOrd="0" destOrd="0" presId="urn:microsoft.com/office/officeart/2008/layout/LinedList"/>
    <dgm:cxn modelId="{EE53931C-885E-F147-8D97-9C43E7E5B7C7}" type="presParOf" srcId="{4E303345-9133-0D45-8AAD-912D66EF0806}" destId="{5247B750-3B35-4C45-90B0-D8348AE4BB72}" srcOrd="1" destOrd="0" presId="urn:microsoft.com/office/officeart/2008/layout/LinedList"/>
    <dgm:cxn modelId="{5D7FC7EE-6AB8-2647-96D9-556C936C74F6}" type="presParOf" srcId="{BBE59C89-AF59-334C-9E0F-CB63DD6ADF18}" destId="{C8C6BD61-7017-3D4B-B381-A922185552D8}" srcOrd="8" destOrd="0" presId="urn:microsoft.com/office/officeart/2008/layout/LinedList"/>
    <dgm:cxn modelId="{D0E20A8B-6A3A-0D4A-83DD-15EFEE140A14}" type="presParOf" srcId="{BBE59C89-AF59-334C-9E0F-CB63DD6ADF18}" destId="{36865341-30C9-4A40-8789-38EC5B528E2D}" srcOrd="9" destOrd="0" presId="urn:microsoft.com/office/officeart/2008/layout/LinedList"/>
    <dgm:cxn modelId="{1680FA76-AE22-1E4A-8BCD-E29774D1EE4A}" type="presParOf" srcId="{36865341-30C9-4A40-8789-38EC5B528E2D}" destId="{15CC7254-0F8E-7441-B813-24248E16025E}" srcOrd="0" destOrd="0" presId="urn:microsoft.com/office/officeart/2008/layout/LinedList"/>
    <dgm:cxn modelId="{38754BE2-8994-4244-9D4F-0BA23208275C}" type="presParOf" srcId="{36865341-30C9-4A40-8789-38EC5B528E2D}" destId="{29DA36F2-81F4-FF44-AD11-247E6C01D6B3}" srcOrd="1" destOrd="0" presId="urn:microsoft.com/office/officeart/2008/layout/LinedList"/>
    <dgm:cxn modelId="{B6610FF5-393E-2D43-98B0-7189A7BE671C}" type="presParOf" srcId="{BBE59C89-AF59-334C-9E0F-CB63DD6ADF18}" destId="{4619D003-D8D5-944C-AA18-C4ACF46D4391}" srcOrd="10" destOrd="0" presId="urn:microsoft.com/office/officeart/2008/layout/LinedList"/>
    <dgm:cxn modelId="{380FC2C9-137A-614A-9477-FCB51785B86B}" type="presParOf" srcId="{BBE59C89-AF59-334C-9E0F-CB63DD6ADF18}" destId="{5D92CEE9-55AF-774F-9FAB-3D82C2849373}" srcOrd="11" destOrd="0" presId="urn:microsoft.com/office/officeart/2008/layout/LinedList"/>
    <dgm:cxn modelId="{EC275431-EF88-E443-A417-69BDEEF29AA3}" type="presParOf" srcId="{5D92CEE9-55AF-774F-9FAB-3D82C2849373}" destId="{50F8656F-5A0D-0B4D-A396-9D2F9D38276F}" srcOrd="0" destOrd="0" presId="urn:microsoft.com/office/officeart/2008/layout/LinedList"/>
    <dgm:cxn modelId="{76485B3A-8785-0842-86B4-71457D2ACC24}" type="presParOf" srcId="{5D92CEE9-55AF-774F-9FAB-3D82C2849373}" destId="{68DCBA3D-25EC-714D-B07E-7FBAA0E84657}" srcOrd="1" destOrd="0" presId="urn:microsoft.com/office/officeart/2008/layout/LinedList"/>
    <dgm:cxn modelId="{45AE41D3-0CEC-C146-99E0-D5FF583B9E49}" type="presParOf" srcId="{BBE59C89-AF59-334C-9E0F-CB63DD6ADF18}" destId="{94F657C6-82B6-4440-8A12-E9B60E11724F}" srcOrd="12" destOrd="0" presId="urn:microsoft.com/office/officeart/2008/layout/LinedList"/>
    <dgm:cxn modelId="{5ADE8C67-B8C6-D348-AD8B-CB00FD5164E6}" type="presParOf" srcId="{BBE59C89-AF59-334C-9E0F-CB63DD6ADF18}" destId="{8DABEEE9-D084-BE40-8D03-2B1AA7879D02}" srcOrd="13" destOrd="0" presId="urn:microsoft.com/office/officeart/2008/layout/LinedList"/>
    <dgm:cxn modelId="{A7665037-A1E3-B249-8878-5C01C89371BC}" type="presParOf" srcId="{8DABEEE9-D084-BE40-8D03-2B1AA7879D02}" destId="{A3D7EA5F-24B5-6E4F-9AFF-373402F06D20}" srcOrd="0" destOrd="0" presId="urn:microsoft.com/office/officeart/2008/layout/LinedList"/>
    <dgm:cxn modelId="{5CD835C2-0026-8F42-B78B-9EB780C9071E}" type="presParOf" srcId="{8DABEEE9-D084-BE40-8D03-2B1AA7879D02}" destId="{8AC864B7-4CF4-054A-B9EA-7E26C6B5C060}" srcOrd="1" destOrd="0" presId="urn:microsoft.com/office/officeart/2008/layout/LinedList"/>
    <dgm:cxn modelId="{E5FD3ED9-CDF7-8B45-B719-49802172607E}" type="presParOf" srcId="{BBE59C89-AF59-334C-9E0F-CB63DD6ADF18}" destId="{5C371F5A-33FE-A049-8F08-806D1D94BE58}" srcOrd="14" destOrd="0" presId="urn:microsoft.com/office/officeart/2008/layout/LinedList"/>
    <dgm:cxn modelId="{896113FF-59D6-4F43-B284-6080A8474B28}" type="presParOf" srcId="{BBE59C89-AF59-334C-9E0F-CB63DD6ADF18}" destId="{9C03C037-F754-F44B-9DA3-5983C3F33387}" srcOrd="15" destOrd="0" presId="urn:microsoft.com/office/officeart/2008/layout/LinedList"/>
    <dgm:cxn modelId="{9B42179A-2431-BB48-A8E8-AEDF0CF66F79}" type="presParOf" srcId="{9C03C037-F754-F44B-9DA3-5983C3F33387}" destId="{F1508785-E073-E848-84B1-79297DED12C4}" srcOrd="0" destOrd="0" presId="urn:microsoft.com/office/officeart/2008/layout/LinedList"/>
    <dgm:cxn modelId="{8C9D9720-28D3-744F-A0B9-6784DF3EAA5F}" type="presParOf" srcId="{9C03C037-F754-F44B-9DA3-5983C3F33387}" destId="{98C393BD-3870-0042-923D-F676EDBB65A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3A9FF59-0FDE-452E-8EE6-1E033F5A5413}" type="doc">
      <dgm:prSet loTypeId="urn:microsoft.com/office/officeart/2005/8/layout/vProcess5" loCatId="process" qsTypeId="urn:microsoft.com/office/officeart/2005/8/quickstyle/simple4" qsCatId="simple" csTypeId="urn:microsoft.com/office/officeart/2005/8/colors/accent4_3" csCatId="accent4"/>
      <dgm:spPr/>
      <dgm:t>
        <a:bodyPr/>
        <a:lstStyle/>
        <a:p>
          <a:endParaRPr lang="en-US"/>
        </a:p>
      </dgm:t>
    </dgm:pt>
    <dgm:pt modelId="{F83C8CC0-7536-48A3-8A9E-A4059BCB5BD1}">
      <dgm:prSet/>
      <dgm:spPr/>
      <dgm:t>
        <a:bodyPr/>
        <a:lstStyle/>
        <a:p>
          <a:r>
            <a:rPr lang="en-US"/>
            <a:t>Languages: R, python, Java, others?</a:t>
          </a:r>
        </a:p>
      </dgm:t>
    </dgm:pt>
    <dgm:pt modelId="{C0C5C23F-BCA6-429B-B70C-32F5ABA3DAE6}" type="parTrans" cxnId="{CF459488-6357-4C3D-9837-4C01AA43DD45}">
      <dgm:prSet/>
      <dgm:spPr/>
      <dgm:t>
        <a:bodyPr/>
        <a:lstStyle/>
        <a:p>
          <a:endParaRPr lang="en-US"/>
        </a:p>
      </dgm:t>
    </dgm:pt>
    <dgm:pt modelId="{8BD85AE4-F721-48D2-815F-DD004A924055}" type="sibTrans" cxnId="{CF459488-6357-4C3D-9837-4C01AA43DD45}">
      <dgm:prSet/>
      <dgm:spPr/>
      <dgm:t>
        <a:bodyPr/>
        <a:lstStyle/>
        <a:p>
          <a:endParaRPr lang="en-US"/>
        </a:p>
      </dgm:t>
    </dgm:pt>
    <dgm:pt modelId="{0C94FDA8-CA0D-4AC1-8BC0-426F79D4D327}">
      <dgm:prSet/>
      <dgm:spPr/>
      <dgm:t>
        <a:bodyPr/>
        <a:lstStyle/>
        <a:p>
          <a:r>
            <a:rPr lang="en-US"/>
            <a:t>TONS of R varieties and add-ons</a:t>
          </a:r>
        </a:p>
      </dgm:t>
    </dgm:pt>
    <dgm:pt modelId="{37834C1F-E28A-41D5-9EBE-5A7F5171D50E}" type="parTrans" cxnId="{7210CECE-6DC6-4E2F-9D41-EBB4E21F262B}">
      <dgm:prSet/>
      <dgm:spPr/>
      <dgm:t>
        <a:bodyPr/>
        <a:lstStyle/>
        <a:p>
          <a:endParaRPr lang="en-US"/>
        </a:p>
      </dgm:t>
    </dgm:pt>
    <dgm:pt modelId="{B104C6DD-CB49-46AE-A559-128195D48556}" type="sibTrans" cxnId="{7210CECE-6DC6-4E2F-9D41-EBB4E21F262B}">
      <dgm:prSet/>
      <dgm:spPr/>
      <dgm:t>
        <a:bodyPr/>
        <a:lstStyle/>
        <a:p>
          <a:endParaRPr lang="en-US"/>
        </a:p>
      </dgm:t>
    </dgm:pt>
    <dgm:pt modelId="{1A4C5F2B-98C5-477C-B79B-4CBD0C5CE14D}">
      <dgm:prSet/>
      <dgm:spPr/>
      <dgm:t>
        <a:bodyPr/>
        <a:lstStyle/>
        <a:p>
          <a:r>
            <a:rPr lang="en-US"/>
            <a:t>The problem with R</a:t>
          </a:r>
        </a:p>
      </dgm:t>
    </dgm:pt>
    <dgm:pt modelId="{90F1B9CF-76ED-43F6-BAE1-1E7B9C468DA9}" type="parTrans" cxnId="{07A3737A-A4B5-422D-892B-6F422CA906EB}">
      <dgm:prSet/>
      <dgm:spPr/>
      <dgm:t>
        <a:bodyPr/>
        <a:lstStyle/>
        <a:p>
          <a:endParaRPr lang="en-US"/>
        </a:p>
      </dgm:t>
    </dgm:pt>
    <dgm:pt modelId="{6DCE2AC3-0FCC-4265-A487-1B337302DC7B}" type="sibTrans" cxnId="{07A3737A-A4B5-422D-892B-6F422CA906EB}">
      <dgm:prSet/>
      <dgm:spPr/>
      <dgm:t>
        <a:bodyPr/>
        <a:lstStyle/>
        <a:p>
          <a:endParaRPr lang="en-US"/>
        </a:p>
      </dgm:t>
    </dgm:pt>
    <dgm:pt modelId="{1A94EE53-157D-467C-8988-A1820814D908}">
      <dgm:prSet/>
      <dgm:spPr/>
      <dgm:t>
        <a:bodyPr/>
        <a:lstStyle/>
        <a:p>
          <a:r>
            <a:rPr lang="en-US"/>
            <a:t>Visualization: R does some (ggplot, etc.), Tableau, Power BI, Excel, JMP, Qlik, SAS and Oracle Visual Analytics – all have some problem with them.</a:t>
          </a:r>
        </a:p>
      </dgm:t>
    </dgm:pt>
    <dgm:pt modelId="{76A95F56-77F4-4101-9478-B3B828CEB1C1}" type="parTrans" cxnId="{9A4F11A2-EDBC-4777-9ADE-8EC92B211DB0}">
      <dgm:prSet/>
      <dgm:spPr/>
      <dgm:t>
        <a:bodyPr/>
        <a:lstStyle/>
        <a:p>
          <a:endParaRPr lang="en-US"/>
        </a:p>
      </dgm:t>
    </dgm:pt>
    <dgm:pt modelId="{6812C004-0D0A-4303-8E2E-5CA9C1092592}" type="sibTrans" cxnId="{9A4F11A2-EDBC-4777-9ADE-8EC92B211DB0}">
      <dgm:prSet/>
      <dgm:spPr/>
      <dgm:t>
        <a:bodyPr/>
        <a:lstStyle/>
        <a:p>
          <a:endParaRPr lang="en-US"/>
        </a:p>
      </dgm:t>
    </dgm:pt>
    <dgm:pt modelId="{0D4BDF16-3F73-4940-BEF7-EBF1906D4F5C}">
      <dgm:prSet/>
      <dgm:spPr/>
      <dgm:t>
        <a:bodyPr/>
        <a:lstStyle/>
        <a:p>
          <a:r>
            <a:rPr lang="en-US"/>
            <a:t>Statistical: SAS, JMP (by SAS), SPSS (IBM), Excel </a:t>
          </a:r>
          <a:r>
            <a:rPr lang="en-US">
              <a:sym typeface="Wingdings" panose="05000000000000000000" pitchFamily="2" charset="2"/>
            </a:rPr>
            <a:t></a:t>
          </a:r>
          <a:r>
            <a:rPr lang="en-US"/>
            <a:t>, R</a:t>
          </a:r>
        </a:p>
      </dgm:t>
    </dgm:pt>
    <dgm:pt modelId="{918B1F75-DB26-47F4-BB1B-BECBB37EFF47}" type="parTrans" cxnId="{48B038B4-FCBC-41D1-93A4-3DB812456C9C}">
      <dgm:prSet/>
      <dgm:spPr/>
      <dgm:t>
        <a:bodyPr/>
        <a:lstStyle/>
        <a:p>
          <a:endParaRPr lang="en-US"/>
        </a:p>
      </dgm:t>
    </dgm:pt>
    <dgm:pt modelId="{583D0EC6-0691-4215-809E-B7E6E56BB67A}" type="sibTrans" cxnId="{48B038B4-FCBC-41D1-93A4-3DB812456C9C}">
      <dgm:prSet/>
      <dgm:spPr/>
      <dgm:t>
        <a:bodyPr/>
        <a:lstStyle/>
        <a:p>
          <a:endParaRPr lang="en-US"/>
        </a:p>
      </dgm:t>
    </dgm:pt>
    <dgm:pt modelId="{DE230E3E-BBED-2745-8DAB-7C92A343EA83}" type="pres">
      <dgm:prSet presAssocID="{B3A9FF59-0FDE-452E-8EE6-1E033F5A5413}" presName="outerComposite" presStyleCnt="0">
        <dgm:presLayoutVars>
          <dgm:chMax val="5"/>
          <dgm:dir/>
          <dgm:resizeHandles val="exact"/>
        </dgm:presLayoutVars>
      </dgm:prSet>
      <dgm:spPr/>
      <dgm:t>
        <a:bodyPr/>
        <a:lstStyle/>
        <a:p>
          <a:endParaRPr lang="en-US"/>
        </a:p>
      </dgm:t>
    </dgm:pt>
    <dgm:pt modelId="{FF6C963D-227F-C647-B5CC-F307F4D4C234}" type="pres">
      <dgm:prSet presAssocID="{B3A9FF59-0FDE-452E-8EE6-1E033F5A5413}" presName="dummyMaxCanvas" presStyleCnt="0">
        <dgm:presLayoutVars/>
      </dgm:prSet>
      <dgm:spPr/>
    </dgm:pt>
    <dgm:pt modelId="{91E735A0-EDEF-DB4F-ACF2-52EA69B1D01F}" type="pres">
      <dgm:prSet presAssocID="{B3A9FF59-0FDE-452E-8EE6-1E033F5A5413}" presName="ThreeNodes_1" presStyleLbl="node1" presStyleIdx="0" presStyleCnt="3">
        <dgm:presLayoutVars>
          <dgm:bulletEnabled val="1"/>
        </dgm:presLayoutVars>
      </dgm:prSet>
      <dgm:spPr/>
      <dgm:t>
        <a:bodyPr/>
        <a:lstStyle/>
        <a:p>
          <a:endParaRPr lang="en-US"/>
        </a:p>
      </dgm:t>
    </dgm:pt>
    <dgm:pt modelId="{10892BAF-CFBB-7B40-9937-B2ACB82C14D4}" type="pres">
      <dgm:prSet presAssocID="{B3A9FF59-0FDE-452E-8EE6-1E033F5A5413}" presName="ThreeNodes_2" presStyleLbl="node1" presStyleIdx="1" presStyleCnt="3">
        <dgm:presLayoutVars>
          <dgm:bulletEnabled val="1"/>
        </dgm:presLayoutVars>
      </dgm:prSet>
      <dgm:spPr/>
      <dgm:t>
        <a:bodyPr/>
        <a:lstStyle/>
        <a:p>
          <a:endParaRPr lang="en-US"/>
        </a:p>
      </dgm:t>
    </dgm:pt>
    <dgm:pt modelId="{EB17E8F0-076D-4741-ACFB-E714B4E102D6}" type="pres">
      <dgm:prSet presAssocID="{B3A9FF59-0FDE-452E-8EE6-1E033F5A5413}" presName="ThreeNodes_3" presStyleLbl="node1" presStyleIdx="2" presStyleCnt="3">
        <dgm:presLayoutVars>
          <dgm:bulletEnabled val="1"/>
        </dgm:presLayoutVars>
      </dgm:prSet>
      <dgm:spPr/>
      <dgm:t>
        <a:bodyPr/>
        <a:lstStyle/>
        <a:p>
          <a:endParaRPr lang="en-US"/>
        </a:p>
      </dgm:t>
    </dgm:pt>
    <dgm:pt modelId="{B3735069-FD3D-9646-85B5-EB39523ED372}" type="pres">
      <dgm:prSet presAssocID="{B3A9FF59-0FDE-452E-8EE6-1E033F5A5413}" presName="ThreeConn_1-2" presStyleLbl="fgAccFollowNode1" presStyleIdx="0" presStyleCnt="2">
        <dgm:presLayoutVars>
          <dgm:bulletEnabled val="1"/>
        </dgm:presLayoutVars>
      </dgm:prSet>
      <dgm:spPr/>
      <dgm:t>
        <a:bodyPr/>
        <a:lstStyle/>
        <a:p>
          <a:endParaRPr lang="en-US"/>
        </a:p>
      </dgm:t>
    </dgm:pt>
    <dgm:pt modelId="{B2BF1862-3FB1-2B47-88ED-650799AA248A}" type="pres">
      <dgm:prSet presAssocID="{B3A9FF59-0FDE-452E-8EE6-1E033F5A5413}" presName="ThreeConn_2-3" presStyleLbl="fgAccFollowNode1" presStyleIdx="1" presStyleCnt="2">
        <dgm:presLayoutVars>
          <dgm:bulletEnabled val="1"/>
        </dgm:presLayoutVars>
      </dgm:prSet>
      <dgm:spPr/>
      <dgm:t>
        <a:bodyPr/>
        <a:lstStyle/>
        <a:p>
          <a:endParaRPr lang="en-US"/>
        </a:p>
      </dgm:t>
    </dgm:pt>
    <dgm:pt modelId="{3F33B1BF-65DE-894B-8997-24A2BB93D3EA}" type="pres">
      <dgm:prSet presAssocID="{B3A9FF59-0FDE-452E-8EE6-1E033F5A5413}" presName="ThreeNodes_1_text" presStyleLbl="node1" presStyleIdx="2" presStyleCnt="3">
        <dgm:presLayoutVars>
          <dgm:bulletEnabled val="1"/>
        </dgm:presLayoutVars>
      </dgm:prSet>
      <dgm:spPr/>
      <dgm:t>
        <a:bodyPr/>
        <a:lstStyle/>
        <a:p>
          <a:endParaRPr lang="en-US"/>
        </a:p>
      </dgm:t>
    </dgm:pt>
    <dgm:pt modelId="{F2E1ED5D-2F01-4341-9073-E710B7907139}" type="pres">
      <dgm:prSet presAssocID="{B3A9FF59-0FDE-452E-8EE6-1E033F5A5413}" presName="ThreeNodes_2_text" presStyleLbl="node1" presStyleIdx="2" presStyleCnt="3">
        <dgm:presLayoutVars>
          <dgm:bulletEnabled val="1"/>
        </dgm:presLayoutVars>
      </dgm:prSet>
      <dgm:spPr/>
      <dgm:t>
        <a:bodyPr/>
        <a:lstStyle/>
        <a:p>
          <a:endParaRPr lang="en-US"/>
        </a:p>
      </dgm:t>
    </dgm:pt>
    <dgm:pt modelId="{0AB06A93-B691-8E4B-8225-1459285B4503}" type="pres">
      <dgm:prSet presAssocID="{B3A9FF59-0FDE-452E-8EE6-1E033F5A5413}" presName="ThreeNodes_3_text" presStyleLbl="node1" presStyleIdx="2" presStyleCnt="3">
        <dgm:presLayoutVars>
          <dgm:bulletEnabled val="1"/>
        </dgm:presLayoutVars>
      </dgm:prSet>
      <dgm:spPr/>
      <dgm:t>
        <a:bodyPr/>
        <a:lstStyle/>
        <a:p>
          <a:endParaRPr lang="en-US"/>
        </a:p>
      </dgm:t>
    </dgm:pt>
  </dgm:ptLst>
  <dgm:cxnLst>
    <dgm:cxn modelId="{D1AFD0F4-4219-0F45-A789-7BD245571A5B}" type="presOf" srcId="{1A94EE53-157D-467C-8988-A1820814D908}" destId="{10892BAF-CFBB-7B40-9937-B2ACB82C14D4}" srcOrd="0" destOrd="0" presId="urn:microsoft.com/office/officeart/2005/8/layout/vProcess5"/>
    <dgm:cxn modelId="{AF39BB29-BDA6-8340-8192-E24DA00B5329}" type="presOf" srcId="{1A94EE53-157D-467C-8988-A1820814D908}" destId="{F2E1ED5D-2F01-4341-9073-E710B7907139}" srcOrd="1" destOrd="0" presId="urn:microsoft.com/office/officeart/2005/8/layout/vProcess5"/>
    <dgm:cxn modelId="{2BF31CD0-A116-E249-AB41-14382BFE2412}" type="presOf" srcId="{8BD85AE4-F721-48D2-815F-DD004A924055}" destId="{B3735069-FD3D-9646-85B5-EB39523ED372}" srcOrd="0" destOrd="0" presId="urn:microsoft.com/office/officeart/2005/8/layout/vProcess5"/>
    <dgm:cxn modelId="{E1659F20-1B5E-D74B-BB38-3050298E17CD}" type="presOf" srcId="{F83C8CC0-7536-48A3-8A9E-A4059BCB5BD1}" destId="{91E735A0-EDEF-DB4F-ACF2-52EA69B1D01F}" srcOrd="0" destOrd="0" presId="urn:microsoft.com/office/officeart/2005/8/layout/vProcess5"/>
    <dgm:cxn modelId="{368E9649-31AB-B641-A67E-38C424420625}" type="presOf" srcId="{1A4C5F2B-98C5-477C-B79B-4CBD0C5CE14D}" destId="{3F33B1BF-65DE-894B-8997-24A2BB93D3EA}" srcOrd="1" destOrd="2" presId="urn:microsoft.com/office/officeart/2005/8/layout/vProcess5"/>
    <dgm:cxn modelId="{E2042957-2AB3-3049-8005-F06FC8A47207}" type="presOf" srcId="{0C94FDA8-CA0D-4AC1-8BC0-426F79D4D327}" destId="{3F33B1BF-65DE-894B-8997-24A2BB93D3EA}" srcOrd="1" destOrd="1" presId="urn:microsoft.com/office/officeart/2005/8/layout/vProcess5"/>
    <dgm:cxn modelId="{7210CECE-6DC6-4E2F-9D41-EBB4E21F262B}" srcId="{F83C8CC0-7536-48A3-8A9E-A4059BCB5BD1}" destId="{0C94FDA8-CA0D-4AC1-8BC0-426F79D4D327}" srcOrd="0" destOrd="0" parTransId="{37834C1F-E28A-41D5-9EBE-5A7F5171D50E}" sibTransId="{B104C6DD-CB49-46AE-A559-128195D48556}"/>
    <dgm:cxn modelId="{48B038B4-FCBC-41D1-93A4-3DB812456C9C}" srcId="{B3A9FF59-0FDE-452E-8EE6-1E033F5A5413}" destId="{0D4BDF16-3F73-4940-BEF7-EBF1906D4F5C}" srcOrd="2" destOrd="0" parTransId="{918B1F75-DB26-47F4-BB1B-BECBB37EFF47}" sibTransId="{583D0EC6-0691-4215-809E-B7E6E56BB67A}"/>
    <dgm:cxn modelId="{3F691D1C-E508-CA41-9AF6-FB792BD2E59E}" type="presOf" srcId="{1A4C5F2B-98C5-477C-B79B-4CBD0C5CE14D}" destId="{91E735A0-EDEF-DB4F-ACF2-52EA69B1D01F}" srcOrd="0" destOrd="2" presId="urn:microsoft.com/office/officeart/2005/8/layout/vProcess5"/>
    <dgm:cxn modelId="{07A3737A-A4B5-422D-892B-6F422CA906EB}" srcId="{F83C8CC0-7536-48A3-8A9E-A4059BCB5BD1}" destId="{1A4C5F2B-98C5-477C-B79B-4CBD0C5CE14D}" srcOrd="1" destOrd="0" parTransId="{90F1B9CF-76ED-43F6-BAE1-1E7B9C468DA9}" sibTransId="{6DCE2AC3-0FCC-4265-A487-1B337302DC7B}"/>
    <dgm:cxn modelId="{CF459488-6357-4C3D-9837-4C01AA43DD45}" srcId="{B3A9FF59-0FDE-452E-8EE6-1E033F5A5413}" destId="{F83C8CC0-7536-48A3-8A9E-A4059BCB5BD1}" srcOrd="0" destOrd="0" parTransId="{C0C5C23F-BCA6-429B-B70C-32F5ABA3DAE6}" sibTransId="{8BD85AE4-F721-48D2-815F-DD004A924055}"/>
    <dgm:cxn modelId="{09CB4E83-1513-314A-B5D5-360C5266643A}" type="presOf" srcId="{B3A9FF59-0FDE-452E-8EE6-1E033F5A5413}" destId="{DE230E3E-BBED-2745-8DAB-7C92A343EA83}" srcOrd="0" destOrd="0" presId="urn:microsoft.com/office/officeart/2005/8/layout/vProcess5"/>
    <dgm:cxn modelId="{9A4F11A2-EDBC-4777-9ADE-8EC92B211DB0}" srcId="{B3A9FF59-0FDE-452E-8EE6-1E033F5A5413}" destId="{1A94EE53-157D-467C-8988-A1820814D908}" srcOrd="1" destOrd="0" parTransId="{76A95F56-77F4-4101-9478-B3B828CEB1C1}" sibTransId="{6812C004-0D0A-4303-8E2E-5CA9C1092592}"/>
    <dgm:cxn modelId="{ABBD7069-6C22-C040-ADD2-1C4389CC1229}" type="presOf" srcId="{0D4BDF16-3F73-4940-BEF7-EBF1906D4F5C}" destId="{EB17E8F0-076D-4741-ACFB-E714B4E102D6}" srcOrd="0" destOrd="0" presId="urn:microsoft.com/office/officeart/2005/8/layout/vProcess5"/>
    <dgm:cxn modelId="{4E0885D3-BD3E-C745-A5CD-9A68D0A334BB}" type="presOf" srcId="{0D4BDF16-3F73-4940-BEF7-EBF1906D4F5C}" destId="{0AB06A93-B691-8E4B-8225-1459285B4503}" srcOrd="1" destOrd="0" presId="urn:microsoft.com/office/officeart/2005/8/layout/vProcess5"/>
    <dgm:cxn modelId="{00B14E24-43E6-4F4C-AFF2-B1B328638076}" type="presOf" srcId="{0C94FDA8-CA0D-4AC1-8BC0-426F79D4D327}" destId="{91E735A0-EDEF-DB4F-ACF2-52EA69B1D01F}" srcOrd="0" destOrd="1" presId="urn:microsoft.com/office/officeart/2005/8/layout/vProcess5"/>
    <dgm:cxn modelId="{A1F9D14B-2F18-3C46-AD47-23292954EAB4}" type="presOf" srcId="{F83C8CC0-7536-48A3-8A9E-A4059BCB5BD1}" destId="{3F33B1BF-65DE-894B-8997-24A2BB93D3EA}" srcOrd="1" destOrd="0" presId="urn:microsoft.com/office/officeart/2005/8/layout/vProcess5"/>
    <dgm:cxn modelId="{8C5FFB04-C3A3-DC48-89DC-12CEF8AB3D60}" type="presOf" srcId="{6812C004-0D0A-4303-8E2E-5CA9C1092592}" destId="{B2BF1862-3FB1-2B47-88ED-650799AA248A}" srcOrd="0" destOrd="0" presId="urn:microsoft.com/office/officeart/2005/8/layout/vProcess5"/>
    <dgm:cxn modelId="{83344E7A-3CF5-3A4B-A449-BF1EBA3175A8}" type="presParOf" srcId="{DE230E3E-BBED-2745-8DAB-7C92A343EA83}" destId="{FF6C963D-227F-C647-B5CC-F307F4D4C234}" srcOrd="0" destOrd="0" presId="urn:microsoft.com/office/officeart/2005/8/layout/vProcess5"/>
    <dgm:cxn modelId="{13E041F9-E4FA-034A-A8FB-EEB2157890AE}" type="presParOf" srcId="{DE230E3E-BBED-2745-8DAB-7C92A343EA83}" destId="{91E735A0-EDEF-DB4F-ACF2-52EA69B1D01F}" srcOrd="1" destOrd="0" presId="urn:microsoft.com/office/officeart/2005/8/layout/vProcess5"/>
    <dgm:cxn modelId="{912F571E-3FFF-584E-95F9-A6E3942BA837}" type="presParOf" srcId="{DE230E3E-BBED-2745-8DAB-7C92A343EA83}" destId="{10892BAF-CFBB-7B40-9937-B2ACB82C14D4}" srcOrd="2" destOrd="0" presId="urn:microsoft.com/office/officeart/2005/8/layout/vProcess5"/>
    <dgm:cxn modelId="{4251EF44-697B-4846-99E9-9AB461955A0E}" type="presParOf" srcId="{DE230E3E-BBED-2745-8DAB-7C92A343EA83}" destId="{EB17E8F0-076D-4741-ACFB-E714B4E102D6}" srcOrd="3" destOrd="0" presId="urn:microsoft.com/office/officeart/2005/8/layout/vProcess5"/>
    <dgm:cxn modelId="{437EC031-58ED-C749-B813-53C86FC8B35F}" type="presParOf" srcId="{DE230E3E-BBED-2745-8DAB-7C92A343EA83}" destId="{B3735069-FD3D-9646-85B5-EB39523ED372}" srcOrd="4" destOrd="0" presId="urn:microsoft.com/office/officeart/2005/8/layout/vProcess5"/>
    <dgm:cxn modelId="{EDE82A93-2B28-E04F-8000-09109C57B499}" type="presParOf" srcId="{DE230E3E-BBED-2745-8DAB-7C92A343EA83}" destId="{B2BF1862-3FB1-2B47-88ED-650799AA248A}" srcOrd="5" destOrd="0" presId="urn:microsoft.com/office/officeart/2005/8/layout/vProcess5"/>
    <dgm:cxn modelId="{9B8708C8-6D15-A349-894C-E67C60C7B621}" type="presParOf" srcId="{DE230E3E-BBED-2745-8DAB-7C92A343EA83}" destId="{3F33B1BF-65DE-894B-8997-24A2BB93D3EA}" srcOrd="6" destOrd="0" presId="urn:microsoft.com/office/officeart/2005/8/layout/vProcess5"/>
    <dgm:cxn modelId="{1023236F-1BA8-C041-8BE2-A5E614EE98A8}" type="presParOf" srcId="{DE230E3E-BBED-2745-8DAB-7C92A343EA83}" destId="{F2E1ED5D-2F01-4341-9073-E710B7907139}" srcOrd="7" destOrd="0" presId="urn:microsoft.com/office/officeart/2005/8/layout/vProcess5"/>
    <dgm:cxn modelId="{91CBC866-EE59-6F4E-8082-A9E9FCE86211}" type="presParOf" srcId="{DE230E3E-BBED-2745-8DAB-7C92A343EA83}" destId="{0AB06A93-B691-8E4B-8225-1459285B4503}"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E00382-8538-D741-844F-21B94929DC54}">
      <dsp:nvSpPr>
        <dsp:cNvPr id="0" name=""/>
        <dsp:cNvSpPr/>
      </dsp:nvSpPr>
      <dsp:spPr>
        <a:xfrm>
          <a:off x="0" y="0"/>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0BFE968B-3412-4849-BE6A-505E3E201B96}">
      <dsp:nvSpPr>
        <dsp:cNvPr id="0" name=""/>
        <dsp:cNvSpPr/>
      </dsp:nvSpPr>
      <dsp:spPr>
        <a:xfrm>
          <a:off x="0" y="0"/>
          <a:ext cx="5607050" cy="6159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SLACK</a:t>
          </a:r>
        </a:p>
      </dsp:txBody>
      <dsp:txXfrm>
        <a:off x="0" y="0"/>
        <a:ext cx="5607050" cy="615949"/>
      </dsp:txXfrm>
    </dsp:sp>
    <dsp:sp modelId="{AF7C6EFA-AC7C-E74E-85C9-58F3542F6C64}">
      <dsp:nvSpPr>
        <dsp:cNvPr id="0" name=""/>
        <dsp:cNvSpPr/>
      </dsp:nvSpPr>
      <dsp:spPr>
        <a:xfrm>
          <a:off x="0" y="615949"/>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1675DF99-9931-A94A-ACA7-D21A069F7E41}">
      <dsp:nvSpPr>
        <dsp:cNvPr id="0" name=""/>
        <dsp:cNvSpPr/>
      </dsp:nvSpPr>
      <dsp:spPr>
        <a:xfrm>
          <a:off x="0" y="615949"/>
          <a:ext cx="5607050" cy="6159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DATACAMP</a:t>
          </a:r>
        </a:p>
      </dsp:txBody>
      <dsp:txXfrm>
        <a:off x="0" y="615949"/>
        <a:ext cx="5607050" cy="615949"/>
      </dsp:txXfrm>
    </dsp:sp>
    <dsp:sp modelId="{E9C8465E-009C-7048-B66C-FFDC9308EFB3}">
      <dsp:nvSpPr>
        <dsp:cNvPr id="0" name=""/>
        <dsp:cNvSpPr/>
      </dsp:nvSpPr>
      <dsp:spPr>
        <a:xfrm>
          <a:off x="0" y="1231899"/>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029A646A-8255-9245-8768-4D3DF2B93743}">
      <dsp:nvSpPr>
        <dsp:cNvPr id="0" name=""/>
        <dsp:cNvSpPr/>
      </dsp:nvSpPr>
      <dsp:spPr>
        <a:xfrm>
          <a:off x="0" y="1231899"/>
          <a:ext cx="5607050" cy="6159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GITHUB</a:t>
          </a:r>
        </a:p>
      </dsp:txBody>
      <dsp:txXfrm>
        <a:off x="0" y="1231899"/>
        <a:ext cx="5607050" cy="615949"/>
      </dsp:txXfrm>
    </dsp:sp>
    <dsp:sp modelId="{1B06F6F2-C7C1-9741-BD52-1F6BDF9A65A5}">
      <dsp:nvSpPr>
        <dsp:cNvPr id="0" name=""/>
        <dsp:cNvSpPr/>
      </dsp:nvSpPr>
      <dsp:spPr>
        <a:xfrm>
          <a:off x="0" y="1847849"/>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CA208AB3-07C8-534C-846D-C05736447A31}">
      <dsp:nvSpPr>
        <dsp:cNvPr id="0" name=""/>
        <dsp:cNvSpPr/>
      </dsp:nvSpPr>
      <dsp:spPr>
        <a:xfrm>
          <a:off x="0" y="1847849"/>
          <a:ext cx="5607050" cy="6159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JMP</a:t>
          </a:r>
        </a:p>
      </dsp:txBody>
      <dsp:txXfrm>
        <a:off x="0" y="1847849"/>
        <a:ext cx="5607050" cy="615949"/>
      </dsp:txXfrm>
    </dsp:sp>
    <dsp:sp modelId="{C8C6BD61-7017-3D4B-B381-A922185552D8}">
      <dsp:nvSpPr>
        <dsp:cNvPr id="0" name=""/>
        <dsp:cNvSpPr/>
      </dsp:nvSpPr>
      <dsp:spPr>
        <a:xfrm>
          <a:off x="0" y="2463799"/>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15CC7254-0F8E-7441-B813-24248E16025E}">
      <dsp:nvSpPr>
        <dsp:cNvPr id="0" name=""/>
        <dsp:cNvSpPr/>
      </dsp:nvSpPr>
      <dsp:spPr>
        <a:xfrm>
          <a:off x="0" y="2463799"/>
          <a:ext cx="5607050" cy="6159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POWER BI</a:t>
          </a:r>
        </a:p>
      </dsp:txBody>
      <dsp:txXfrm>
        <a:off x="0" y="2463799"/>
        <a:ext cx="5607050" cy="615949"/>
      </dsp:txXfrm>
    </dsp:sp>
    <dsp:sp modelId="{4619D003-D8D5-944C-AA18-C4ACF46D4391}">
      <dsp:nvSpPr>
        <dsp:cNvPr id="0" name=""/>
        <dsp:cNvSpPr/>
      </dsp:nvSpPr>
      <dsp:spPr>
        <a:xfrm>
          <a:off x="0" y="3079749"/>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50F8656F-5A0D-0B4D-A396-9D2F9D38276F}">
      <dsp:nvSpPr>
        <dsp:cNvPr id="0" name=""/>
        <dsp:cNvSpPr/>
      </dsp:nvSpPr>
      <dsp:spPr>
        <a:xfrm>
          <a:off x="0" y="3079749"/>
          <a:ext cx="5607050" cy="6159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EXCEL</a:t>
          </a:r>
        </a:p>
      </dsp:txBody>
      <dsp:txXfrm>
        <a:off x="0" y="3079749"/>
        <a:ext cx="5607050" cy="615949"/>
      </dsp:txXfrm>
    </dsp:sp>
    <dsp:sp modelId="{94F657C6-82B6-4440-8A12-E9B60E11724F}">
      <dsp:nvSpPr>
        <dsp:cNvPr id="0" name=""/>
        <dsp:cNvSpPr/>
      </dsp:nvSpPr>
      <dsp:spPr>
        <a:xfrm>
          <a:off x="0" y="3695699"/>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A3D7EA5F-24B5-6E4F-9AFF-373402F06D20}">
      <dsp:nvSpPr>
        <dsp:cNvPr id="0" name=""/>
        <dsp:cNvSpPr/>
      </dsp:nvSpPr>
      <dsp:spPr>
        <a:xfrm>
          <a:off x="0" y="3695699"/>
          <a:ext cx="5607050" cy="6159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If you want R on your laptop </a:t>
          </a:r>
          <a:r>
            <a:rPr lang="en-US" sz="1800" kern="1200">
              <a:hlinkClick xmlns:r="http://schemas.openxmlformats.org/officeDocument/2006/relationships" r:id="rId1"/>
            </a:rPr>
            <a:t>https://www.r-project.org/</a:t>
          </a:r>
          <a:r>
            <a:rPr lang="en-US" sz="1800" kern="1200"/>
            <a:t> </a:t>
          </a:r>
        </a:p>
      </dsp:txBody>
      <dsp:txXfrm>
        <a:off x="0" y="3695699"/>
        <a:ext cx="5607050" cy="615949"/>
      </dsp:txXfrm>
    </dsp:sp>
    <dsp:sp modelId="{5C371F5A-33FE-A049-8F08-806D1D94BE58}">
      <dsp:nvSpPr>
        <dsp:cNvPr id="0" name=""/>
        <dsp:cNvSpPr/>
      </dsp:nvSpPr>
      <dsp:spPr>
        <a:xfrm>
          <a:off x="0" y="4311649"/>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F1508785-E073-E848-84B1-79297DED12C4}">
      <dsp:nvSpPr>
        <dsp:cNvPr id="0" name=""/>
        <dsp:cNvSpPr/>
      </dsp:nvSpPr>
      <dsp:spPr>
        <a:xfrm>
          <a:off x="0" y="4311649"/>
          <a:ext cx="5607050" cy="6159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lvl="0" algn="l" defTabSz="800100">
            <a:lnSpc>
              <a:spcPct val="90000"/>
            </a:lnSpc>
            <a:spcBef>
              <a:spcPct val="0"/>
            </a:spcBef>
            <a:spcAft>
              <a:spcPct val="35000"/>
            </a:spcAft>
          </a:pPr>
          <a:r>
            <a:rPr lang="en-US" sz="1800" kern="1200"/>
            <a:t>We need to make sure everyone can commit to GitHub, so we need to learn GitHub soon.</a:t>
          </a:r>
        </a:p>
      </dsp:txBody>
      <dsp:txXfrm>
        <a:off x="0" y="4311649"/>
        <a:ext cx="5607050" cy="6159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E735A0-EDEF-DB4F-ACF2-52EA69B1D01F}">
      <dsp:nvSpPr>
        <dsp:cNvPr id="0" name=""/>
        <dsp:cNvSpPr/>
      </dsp:nvSpPr>
      <dsp:spPr>
        <a:xfrm>
          <a:off x="0" y="0"/>
          <a:ext cx="4765992" cy="1478280"/>
        </a:xfrm>
        <a:prstGeom prst="roundRect">
          <a:avLst>
            <a:gd name="adj" fmla="val 10000"/>
          </a:avLst>
        </a:prstGeom>
        <a:gradFill rotWithShape="0">
          <a:gsLst>
            <a:gs pos="0">
              <a:schemeClr val="accent4">
                <a:shade val="80000"/>
                <a:hueOff val="0"/>
                <a:satOff val="0"/>
                <a:lumOff val="0"/>
                <a:alphaOff val="0"/>
                <a:tint val="97000"/>
                <a:satMod val="100000"/>
                <a:lumMod val="102000"/>
              </a:schemeClr>
            </a:gs>
            <a:gs pos="50000">
              <a:schemeClr val="accent4">
                <a:shade val="80000"/>
                <a:hueOff val="0"/>
                <a:satOff val="0"/>
                <a:lumOff val="0"/>
                <a:alphaOff val="0"/>
                <a:shade val="100000"/>
                <a:satMod val="103000"/>
                <a:lumMod val="100000"/>
              </a:schemeClr>
            </a:gs>
            <a:gs pos="100000">
              <a:schemeClr val="accent4">
                <a:shade val="80000"/>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a:t>Languages: R, python, Java, others?</a:t>
          </a:r>
        </a:p>
        <a:p>
          <a:pPr marL="114300" lvl="1" indent="-114300" algn="l" defTabSz="622300">
            <a:lnSpc>
              <a:spcPct val="90000"/>
            </a:lnSpc>
            <a:spcBef>
              <a:spcPct val="0"/>
            </a:spcBef>
            <a:spcAft>
              <a:spcPct val="15000"/>
            </a:spcAft>
            <a:buChar char="•"/>
          </a:pPr>
          <a:r>
            <a:rPr lang="en-US" sz="1400" kern="1200"/>
            <a:t>TONS of R varieties and add-ons</a:t>
          </a:r>
        </a:p>
        <a:p>
          <a:pPr marL="114300" lvl="1" indent="-114300" algn="l" defTabSz="622300">
            <a:lnSpc>
              <a:spcPct val="90000"/>
            </a:lnSpc>
            <a:spcBef>
              <a:spcPct val="0"/>
            </a:spcBef>
            <a:spcAft>
              <a:spcPct val="15000"/>
            </a:spcAft>
            <a:buChar char="•"/>
          </a:pPr>
          <a:r>
            <a:rPr lang="en-US" sz="1400" kern="1200"/>
            <a:t>The problem with R</a:t>
          </a:r>
        </a:p>
      </dsp:txBody>
      <dsp:txXfrm>
        <a:off x="43297" y="43297"/>
        <a:ext cx="3170813" cy="1391686"/>
      </dsp:txXfrm>
    </dsp:sp>
    <dsp:sp modelId="{10892BAF-CFBB-7B40-9937-B2ACB82C14D4}">
      <dsp:nvSpPr>
        <dsp:cNvPr id="0" name=""/>
        <dsp:cNvSpPr/>
      </dsp:nvSpPr>
      <dsp:spPr>
        <a:xfrm>
          <a:off x="420528" y="1724659"/>
          <a:ext cx="4765992" cy="1478280"/>
        </a:xfrm>
        <a:prstGeom prst="roundRect">
          <a:avLst>
            <a:gd name="adj" fmla="val 10000"/>
          </a:avLst>
        </a:prstGeom>
        <a:gradFill rotWithShape="0">
          <a:gsLst>
            <a:gs pos="0">
              <a:schemeClr val="accent4">
                <a:shade val="80000"/>
                <a:hueOff val="24930"/>
                <a:satOff val="157"/>
                <a:lumOff val="10953"/>
                <a:alphaOff val="0"/>
                <a:tint val="97000"/>
                <a:satMod val="100000"/>
                <a:lumMod val="102000"/>
              </a:schemeClr>
            </a:gs>
            <a:gs pos="50000">
              <a:schemeClr val="accent4">
                <a:shade val="80000"/>
                <a:hueOff val="24930"/>
                <a:satOff val="157"/>
                <a:lumOff val="10953"/>
                <a:alphaOff val="0"/>
                <a:shade val="100000"/>
                <a:satMod val="103000"/>
                <a:lumMod val="100000"/>
              </a:schemeClr>
            </a:gs>
            <a:gs pos="100000">
              <a:schemeClr val="accent4">
                <a:shade val="80000"/>
                <a:hueOff val="24930"/>
                <a:satOff val="157"/>
                <a:lumOff val="10953"/>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a:t>Visualization: R does some (ggplot, etc.), Tableau, Power BI, Excel, JMP, Qlik, SAS and Oracle Visual Analytics – all have some problem with them.</a:t>
          </a:r>
        </a:p>
      </dsp:txBody>
      <dsp:txXfrm>
        <a:off x="463825" y="1767956"/>
        <a:ext cx="3297987" cy="1391686"/>
      </dsp:txXfrm>
    </dsp:sp>
    <dsp:sp modelId="{EB17E8F0-076D-4741-ACFB-E714B4E102D6}">
      <dsp:nvSpPr>
        <dsp:cNvPr id="0" name=""/>
        <dsp:cNvSpPr/>
      </dsp:nvSpPr>
      <dsp:spPr>
        <a:xfrm>
          <a:off x="841057" y="3449319"/>
          <a:ext cx="4765992" cy="1478280"/>
        </a:xfrm>
        <a:prstGeom prst="roundRect">
          <a:avLst>
            <a:gd name="adj" fmla="val 10000"/>
          </a:avLst>
        </a:prstGeom>
        <a:gradFill rotWithShape="0">
          <a:gsLst>
            <a:gs pos="0">
              <a:schemeClr val="accent4">
                <a:shade val="80000"/>
                <a:hueOff val="49860"/>
                <a:satOff val="313"/>
                <a:lumOff val="21906"/>
                <a:alphaOff val="0"/>
                <a:tint val="97000"/>
                <a:satMod val="100000"/>
                <a:lumMod val="102000"/>
              </a:schemeClr>
            </a:gs>
            <a:gs pos="50000">
              <a:schemeClr val="accent4">
                <a:shade val="80000"/>
                <a:hueOff val="49860"/>
                <a:satOff val="313"/>
                <a:lumOff val="21906"/>
                <a:alphaOff val="0"/>
                <a:shade val="100000"/>
                <a:satMod val="103000"/>
                <a:lumMod val="100000"/>
              </a:schemeClr>
            </a:gs>
            <a:gs pos="100000">
              <a:schemeClr val="accent4">
                <a:shade val="80000"/>
                <a:hueOff val="49860"/>
                <a:satOff val="313"/>
                <a:lumOff val="21906"/>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a:t>Statistical: SAS, JMP (by SAS), SPSS (IBM), Excel </a:t>
          </a:r>
          <a:r>
            <a:rPr lang="en-US" sz="1800" kern="1200">
              <a:sym typeface="Wingdings" panose="05000000000000000000" pitchFamily="2" charset="2"/>
            </a:rPr>
            <a:t></a:t>
          </a:r>
          <a:r>
            <a:rPr lang="en-US" sz="1800" kern="1200"/>
            <a:t>, R</a:t>
          </a:r>
        </a:p>
      </dsp:txBody>
      <dsp:txXfrm>
        <a:off x="884354" y="3492616"/>
        <a:ext cx="3297987" cy="1391686"/>
      </dsp:txXfrm>
    </dsp:sp>
    <dsp:sp modelId="{B3735069-FD3D-9646-85B5-EB39523ED372}">
      <dsp:nvSpPr>
        <dsp:cNvPr id="0" name=""/>
        <dsp:cNvSpPr/>
      </dsp:nvSpPr>
      <dsp:spPr>
        <a:xfrm>
          <a:off x="3805110" y="1121029"/>
          <a:ext cx="960882" cy="960882"/>
        </a:xfrm>
        <a:prstGeom prst="downArrow">
          <a:avLst>
            <a:gd name="adj1" fmla="val 55000"/>
            <a:gd name="adj2" fmla="val 45000"/>
          </a:avLst>
        </a:prstGeom>
        <a:solidFill>
          <a:schemeClr val="accent4">
            <a:alpha val="90000"/>
            <a:tint val="40000"/>
            <a:hueOff val="0"/>
            <a:satOff val="0"/>
            <a:lumOff val="0"/>
            <a:alphaOff val="0"/>
          </a:schemeClr>
        </a:solidFill>
        <a:ln w="6350" cap="flat" cmpd="sng" algn="ctr">
          <a:solidFill>
            <a:schemeClr val="accent4">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4021308" y="1121029"/>
        <a:ext cx="528486" cy="723064"/>
      </dsp:txXfrm>
    </dsp:sp>
    <dsp:sp modelId="{B2BF1862-3FB1-2B47-88ED-650799AA248A}">
      <dsp:nvSpPr>
        <dsp:cNvPr id="0" name=""/>
        <dsp:cNvSpPr/>
      </dsp:nvSpPr>
      <dsp:spPr>
        <a:xfrm>
          <a:off x="4225639" y="2835833"/>
          <a:ext cx="960882" cy="960882"/>
        </a:xfrm>
        <a:prstGeom prst="downArrow">
          <a:avLst>
            <a:gd name="adj1" fmla="val 55000"/>
            <a:gd name="adj2" fmla="val 45000"/>
          </a:avLst>
        </a:prstGeom>
        <a:solidFill>
          <a:schemeClr val="accent4">
            <a:alpha val="90000"/>
            <a:tint val="40000"/>
            <a:hueOff val="0"/>
            <a:satOff val="0"/>
            <a:lumOff val="0"/>
            <a:alphaOff val="0"/>
          </a:schemeClr>
        </a:solidFill>
        <a:ln w="6350" cap="flat" cmpd="sng" algn="ctr">
          <a:solidFill>
            <a:schemeClr val="accent4">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4441837" y="2835833"/>
        <a:ext cx="528486" cy="72306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tiff>
</file>

<file path=ppt/media/image3.tiff>
</file>

<file path=ppt/media/image4.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53997C-8726-314E-9478-1C2531EA0D4A}" type="datetimeFigureOut">
              <a:rPr lang="en-US" smtClean="0"/>
              <a:t>1/8/18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22D3DC-AEDF-2B45-A9A9-DB4C8D671D46}" type="slidenum">
              <a:rPr lang="en-US" smtClean="0"/>
              <a:t>‹#›</a:t>
            </a:fld>
            <a:endParaRPr lang="en-US"/>
          </a:p>
        </p:txBody>
      </p:sp>
    </p:spTree>
    <p:extLst>
      <p:ext uri="{BB962C8B-B14F-4D97-AF65-F5344CB8AC3E}">
        <p14:creationId xmlns:p14="http://schemas.microsoft.com/office/powerpoint/2010/main" val="934333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1/8/18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1/8/18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1/8/18</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1/8/18</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1/8/18</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Analytics </a:t>
            </a:r>
            <a:r>
              <a:rPr lang="en-US" dirty="0" err="1" smtClean="0"/>
              <a:t>bootcamp</a:t>
            </a:r>
            <a:r>
              <a:rPr lang="en-US" dirty="0" smtClean="0"/>
              <a:t/>
            </a:r>
            <a:br>
              <a:rPr lang="en-US" dirty="0" smtClean="0"/>
            </a:br>
            <a:r>
              <a:rPr lang="en-US" dirty="0" smtClean="0"/>
              <a:t>Monday - Day 1</a:t>
            </a:r>
            <a:endParaRPr lang="en-US" dirty="0"/>
          </a:p>
        </p:txBody>
      </p:sp>
      <p:sp>
        <p:nvSpPr>
          <p:cNvPr id="3" name="Subtitle 2"/>
          <p:cNvSpPr>
            <a:spLocks noGrp="1"/>
          </p:cNvSpPr>
          <p:nvPr>
            <p:ph type="subTitle" idx="1"/>
          </p:nvPr>
        </p:nvSpPr>
        <p:spPr/>
        <p:txBody>
          <a:bodyPr/>
          <a:lstStyle/>
          <a:p>
            <a:r>
              <a:rPr lang="en-US" dirty="0" smtClean="0"/>
              <a:t>Dr. Michael </a:t>
            </a:r>
            <a:r>
              <a:rPr lang="en-US" dirty="0" err="1" smtClean="0"/>
              <a:t>Salé</a:t>
            </a:r>
            <a:r>
              <a:rPr lang="en-US" dirty="0"/>
              <a:t> </a:t>
            </a:r>
            <a:r>
              <a:rPr lang="mr-IN" dirty="0" smtClean="0"/>
              <a:t>–</a:t>
            </a:r>
            <a:r>
              <a:rPr lang="en-US" dirty="0" smtClean="0"/>
              <a:t> Winter 2018</a:t>
            </a:r>
            <a:endParaRPr lang="en-US" dirty="0"/>
          </a:p>
        </p:txBody>
      </p:sp>
    </p:spTree>
    <p:extLst>
      <p:ext uri="{BB962C8B-B14F-4D97-AF65-F5344CB8AC3E}">
        <p14:creationId xmlns:p14="http://schemas.microsoft.com/office/powerpoint/2010/main" val="1233805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4282" r="-1" b="4734"/>
          <a:stretch/>
        </p:blipFill>
        <p:spPr>
          <a:xfrm>
            <a:off x="4654296" y="10"/>
            <a:ext cx="7537704" cy="6857990"/>
          </a:xfrm>
          <a:prstGeom prst="rect">
            <a:avLst/>
          </a:prstGeom>
        </p:spPr>
      </p:pic>
      <p:sp>
        <p:nvSpPr>
          <p:cNvPr id="2" name="Title 1"/>
          <p:cNvSpPr>
            <a:spLocks noGrp="1"/>
          </p:cNvSpPr>
          <p:nvPr>
            <p:ph type="title"/>
          </p:nvPr>
        </p:nvSpPr>
        <p:spPr>
          <a:xfrm>
            <a:off x="804670" y="978776"/>
            <a:ext cx="3044953" cy="1174991"/>
          </a:xfrm>
        </p:spPr>
        <p:txBody>
          <a:bodyPr>
            <a:normAutofit/>
          </a:bodyPr>
          <a:lstStyle/>
          <a:p>
            <a:r>
              <a:rPr lang="en-US" sz="2000" dirty="0" smtClean="0"/>
              <a:t>Data Mining process</a:t>
            </a:r>
            <a:endParaRPr lang="en-US" sz="2000" dirty="0"/>
          </a:p>
        </p:txBody>
      </p:sp>
      <p:sp>
        <p:nvSpPr>
          <p:cNvPr id="3" name="Content Placeholder 2"/>
          <p:cNvSpPr>
            <a:spLocks noGrp="1"/>
          </p:cNvSpPr>
          <p:nvPr>
            <p:ph idx="1"/>
          </p:nvPr>
        </p:nvSpPr>
        <p:spPr>
          <a:xfrm>
            <a:off x="804670" y="2640692"/>
            <a:ext cx="3044952" cy="3255252"/>
          </a:xfrm>
        </p:spPr>
        <p:txBody>
          <a:bodyPr>
            <a:normAutofit/>
          </a:bodyPr>
          <a:lstStyle/>
          <a:p>
            <a:r>
              <a:rPr lang="en-US" sz="1600" dirty="0" smtClean="0"/>
              <a:t>CRISP DM</a:t>
            </a:r>
            <a:endParaRPr lang="en-US" sz="1600" dirty="0"/>
          </a:p>
        </p:txBody>
      </p:sp>
    </p:spTree>
    <p:extLst>
      <p:ext uri="{BB962C8B-B14F-4D97-AF65-F5344CB8AC3E}">
        <p14:creationId xmlns:p14="http://schemas.microsoft.com/office/powerpoint/2010/main" val="1722841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39245" y="0"/>
            <a:ext cx="9713509" cy="6858000"/>
          </a:xfrm>
          <a:prstGeom prst="rect">
            <a:avLst/>
          </a:prstGeom>
        </p:spPr>
      </p:pic>
    </p:spTree>
    <p:extLst>
      <p:ext uri="{BB962C8B-B14F-4D97-AF65-F5344CB8AC3E}">
        <p14:creationId xmlns:p14="http://schemas.microsoft.com/office/powerpoint/2010/main" val="1877097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xmlns="" id="{BAC87F6E-526A-49B5-995D-42DB656594C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xmlns="" id="{5E5436DB-4E8B-43A5-AE55-1C527B62E2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xmlns="" id="{0D65299F-028F-4AFC-B46A-8DB33E20FE4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2300">
                <a:solidFill>
                  <a:srgbClr val="FFFFFF"/>
                </a:solidFill>
              </a:rPr>
              <a:t>Thinking about populations and samples</a:t>
            </a:r>
          </a:p>
        </p:txBody>
      </p:sp>
      <p:sp>
        <p:nvSpPr>
          <p:cNvPr id="3" name="Content Placeholder 2"/>
          <p:cNvSpPr>
            <a:spLocks noGrp="1"/>
          </p:cNvSpPr>
          <p:nvPr>
            <p:ph idx="1"/>
          </p:nvPr>
        </p:nvSpPr>
        <p:spPr>
          <a:xfrm>
            <a:off x="6259551" y="1444752"/>
            <a:ext cx="4652840" cy="3968496"/>
          </a:xfrm>
        </p:spPr>
        <p:txBody>
          <a:bodyPr anchor="ctr">
            <a:normAutofit/>
          </a:bodyPr>
          <a:lstStyle/>
          <a:p>
            <a:r>
              <a:rPr lang="en-US">
                <a:solidFill>
                  <a:srgbClr val="404040"/>
                </a:solidFill>
              </a:rPr>
              <a:t>Population versus samples</a:t>
            </a:r>
          </a:p>
          <a:p>
            <a:r>
              <a:rPr lang="en-US">
                <a:solidFill>
                  <a:srgbClr val="404040"/>
                </a:solidFill>
              </a:rPr>
              <a:t>Why we usually don’t use population data</a:t>
            </a:r>
          </a:p>
          <a:p>
            <a:r>
              <a:rPr lang="en-US">
                <a:solidFill>
                  <a:srgbClr val="404040"/>
                </a:solidFill>
              </a:rPr>
              <a:t>Why we CAN use population data (n=all)</a:t>
            </a:r>
          </a:p>
          <a:p>
            <a:r>
              <a:rPr lang="en-US">
                <a:solidFill>
                  <a:srgbClr val="404040"/>
                </a:solidFill>
              </a:rPr>
              <a:t>How do we choose who/what we want to analyze</a:t>
            </a:r>
          </a:p>
          <a:p>
            <a:pPr lvl="1"/>
            <a:r>
              <a:rPr lang="en-US">
                <a:solidFill>
                  <a:srgbClr val="404040"/>
                </a:solidFill>
              </a:rPr>
              <a:t>Sampling frame</a:t>
            </a:r>
          </a:p>
          <a:p>
            <a:r>
              <a:rPr lang="en-US">
                <a:solidFill>
                  <a:srgbClr val="404040"/>
                </a:solidFill>
              </a:rPr>
              <a:t>When do we want to sample?</a:t>
            </a:r>
          </a:p>
          <a:p>
            <a:r>
              <a:rPr lang="en-US">
                <a:solidFill>
                  <a:srgbClr val="404040"/>
                </a:solidFill>
              </a:rPr>
              <a:t>Sampling methods</a:t>
            </a:r>
          </a:p>
          <a:p>
            <a:pPr lvl="1"/>
            <a:r>
              <a:rPr lang="en-US">
                <a:solidFill>
                  <a:srgbClr val="404040"/>
                </a:solidFill>
              </a:rPr>
              <a:t>SRS, Stratified, Cluster, others.</a:t>
            </a:r>
          </a:p>
          <a:p>
            <a:r>
              <a:rPr lang="en-US">
                <a:solidFill>
                  <a:srgbClr val="404040"/>
                </a:solidFill>
              </a:rPr>
              <a:t>Why is n=1 also important?</a:t>
            </a:r>
          </a:p>
        </p:txBody>
      </p:sp>
    </p:spTree>
    <p:extLst>
      <p:ext uri="{BB962C8B-B14F-4D97-AF65-F5344CB8AC3E}">
        <p14:creationId xmlns:p14="http://schemas.microsoft.com/office/powerpoint/2010/main" val="19347987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044700" y="387350"/>
            <a:ext cx="8102600" cy="6083300"/>
          </a:xfrm>
          <a:prstGeom prst="rect">
            <a:avLst/>
          </a:prstGeom>
        </p:spPr>
      </p:pic>
    </p:spTree>
    <p:extLst>
      <p:ext uri="{BB962C8B-B14F-4D97-AF65-F5344CB8AC3E}">
        <p14:creationId xmlns:p14="http://schemas.microsoft.com/office/powerpoint/2010/main" val="10551375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of Experiment</a:t>
            </a:r>
            <a:endParaRPr lang="en-US" dirty="0"/>
          </a:p>
        </p:txBody>
      </p:sp>
      <p:sp>
        <p:nvSpPr>
          <p:cNvPr id="3" name="Content Placeholder 2"/>
          <p:cNvSpPr>
            <a:spLocks noGrp="1"/>
          </p:cNvSpPr>
          <p:nvPr>
            <p:ph idx="1"/>
          </p:nvPr>
        </p:nvSpPr>
        <p:spPr>
          <a:xfrm>
            <a:off x="2231136" y="2662758"/>
            <a:ext cx="7729728" cy="3101983"/>
          </a:xfrm>
        </p:spPr>
        <p:txBody>
          <a:bodyPr/>
          <a:lstStyle/>
          <a:p>
            <a:r>
              <a:rPr lang="en-US" dirty="0" smtClean="0"/>
              <a:t>See book in “resources” on GitHub.</a:t>
            </a:r>
          </a:p>
          <a:p>
            <a:endParaRPr lang="en-US" dirty="0"/>
          </a:p>
          <a:p>
            <a:r>
              <a:rPr lang="en-US" dirty="0" smtClean="0"/>
              <a:t>How do you ask the right question?  What is a question for simple statistical analysis and what is a question for data analytics/data science investigation?</a:t>
            </a:r>
          </a:p>
          <a:p>
            <a:endParaRPr lang="en-US" dirty="0"/>
          </a:p>
          <a:p>
            <a:r>
              <a:rPr lang="en-US" dirty="0" smtClean="0"/>
              <a:t>Is there an overlap? </a:t>
            </a:r>
          </a:p>
          <a:p>
            <a:endParaRPr lang="en-US" dirty="0"/>
          </a:p>
          <a:p>
            <a:r>
              <a:rPr lang="en-US" dirty="0" smtClean="0"/>
              <a:t>What is a problem versus a symptom?</a:t>
            </a:r>
            <a:endParaRPr lang="en-US" dirty="0"/>
          </a:p>
        </p:txBody>
      </p:sp>
    </p:spTree>
    <p:extLst>
      <p:ext uri="{BB962C8B-B14F-4D97-AF65-F5344CB8AC3E}">
        <p14:creationId xmlns:p14="http://schemas.microsoft.com/office/powerpoint/2010/main" val="1923808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Agile?</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4813358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&amp; discussion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617375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xmlns="" id="{BAC87F6E-526A-49B5-995D-42DB656594C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xmlns="" id="{5E5436DB-4E8B-43A5-AE55-1C527B62E2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xmlns="" id="{0D65299F-028F-4AFC-B46A-8DB33E20FE4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3000">
                <a:solidFill>
                  <a:srgbClr val="FFFFFF"/>
                </a:solidFill>
              </a:rPr>
              <a:t>agenda</a:t>
            </a:r>
          </a:p>
        </p:txBody>
      </p:sp>
      <p:sp>
        <p:nvSpPr>
          <p:cNvPr id="3" name="Content Placeholder 2"/>
          <p:cNvSpPr>
            <a:spLocks noGrp="1"/>
          </p:cNvSpPr>
          <p:nvPr>
            <p:ph idx="1"/>
          </p:nvPr>
        </p:nvSpPr>
        <p:spPr>
          <a:xfrm>
            <a:off x="6259551" y="1444752"/>
            <a:ext cx="4652840" cy="3968496"/>
          </a:xfrm>
        </p:spPr>
        <p:txBody>
          <a:bodyPr anchor="ctr">
            <a:normAutofit/>
          </a:bodyPr>
          <a:lstStyle/>
          <a:p>
            <a:pPr>
              <a:lnSpc>
                <a:spcPct val="90000"/>
              </a:lnSpc>
            </a:pPr>
            <a:r>
              <a:rPr lang="en-US" sz="1400">
                <a:solidFill>
                  <a:srgbClr val="404040"/>
                </a:solidFill>
              </a:rPr>
              <a:t>Introductions and what each of us want out of the course</a:t>
            </a:r>
          </a:p>
          <a:p>
            <a:pPr>
              <a:lnSpc>
                <a:spcPct val="90000"/>
              </a:lnSpc>
            </a:pPr>
            <a:r>
              <a:rPr lang="en-US" sz="1400">
                <a:solidFill>
                  <a:srgbClr val="404040"/>
                </a:solidFill>
              </a:rPr>
              <a:t>About the course and expectations</a:t>
            </a:r>
          </a:p>
          <a:p>
            <a:pPr>
              <a:lnSpc>
                <a:spcPct val="90000"/>
              </a:lnSpc>
            </a:pPr>
            <a:r>
              <a:rPr lang="en-US" sz="1400">
                <a:solidFill>
                  <a:srgbClr val="404040"/>
                </a:solidFill>
              </a:rPr>
              <a:t>Account and software housekeeping</a:t>
            </a:r>
          </a:p>
          <a:p>
            <a:pPr>
              <a:lnSpc>
                <a:spcPct val="90000"/>
              </a:lnSpc>
            </a:pPr>
            <a:r>
              <a:rPr lang="en-US" sz="1400">
                <a:solidFill>
                  <a:srgbClr val="404040"/>
                </a:solidFill>
              </a:rPr>
              <a:t>About the software we will use and other data analytics software</a:t>
            </a:r>
          </a:p>
          <a:p>
            <a:pPr>
              <a:lnSpc>
                <a:spcPct val="90000"/>
              </a:lnSpc>
            </a:pPr>
            <a:r>
              <a:rPr lang="en-US" sz="1400">
                <a:solidFill>
                  <a:srgbClr val="404040"/>
                </a:solidFill>
              </a:rPr>
              <a:t>Basics of data analysis (big data, data science, data analytics, business analytics, business intelligence, etc.)</a:t>
            </a:r>
          </a:p>
          <a:p>
            <a:pPr>
              <a:lnSpc>
                <a:spcPct val="90000"/>
              </a:lnSpc>
            </a:pPr>
            <a:r>
              <a:rPr lang="en-US" sz="1400">
                <a:solidFill>
                  <a:srgbClr val="404040"/>
                </a:solidFill>
              </a:rPr>
              <a:t>Analytics/data mining cycle</a:t>
            </a:r>
          </a:p>
          <a:p>
            <a:pPr>
              <a:lnSpc>
                <a:spcPct val="90000"/>
              </a:lnSpc>
            </a:pPr>
            <a:r>
              <a:rPr lang="en-US" sz="1400">
                <a:solidFill>
                  <a:srgbClr val="404040"/>
                </a:solidFill>
              </a:rPr>
              <a:t>Populations and samples (n=1, n=all)</a:t>
            </a:r>
          </a:p>
          <a:p>
            <a:pPr>
              <a:lnSpc>
                <a:spcPct val="90000"/>
              </a:lnSpc>
            </a:pPr>
            <a:r>
              <a:rPr lang="en-US" sz="1400">
                <a:solidFill>
                  <a:srgbClr val="404040"/>
                </a:solidFill>
              </a:rPr>
              <a:t>Design of experiment</a:t>
            </a:r>
          </a:p>
          <a:p>
            <a:pPr>
              <a:lnSpc>
                <a:spcPct val="90000"/>
              </a:lnSpc>
            </a:pPr>
            <a:r>
              <a:rPr lang="en-US" sz="1400">
                <a:solidFill>
                  <a:srgbClr val="404040"/>
                </a:solidFill>
              </a:rPr>
              <a:t>Asking the right questions (What is a problem and what is a symptom?)</a:t>
            </a:r>
          </a:p>
          <a:p>
            <a:pPr>
              <a:lnSpc>
                <a:spcPct val="90000"/>
              </a:lnSpc>
            </a:pPr>
            <a:r>
              <a:rPr lang="en-US" sz="1400">
                <a:solidFill>
                  <a:srgbClr val="404040"/>
                </a:solidFill>
              </a:rPr>
              <a:t>*If time Permits: Agile concepts</a:t>
            </a:r>
          </a:p>
        </p:txBody>
      </p:sp>
    </p:spTree>
    <p:extLst>
      <p:ext uri="{BB962C8B-B14F-4D97-AF65-F5344CB8AC3E}">
        <p14:creationId xmlns:p14="http://schemas.microsoft.com/office/powerpoint/2010/main" val="358026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329C095C-3AB6-49D8-9436-3672566FEED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37563" y="2900210"/>
            <a:ext cx="3610691" cy="1071062"/>
          </a:xfrm>
          <a:solidFill>
            <a:schemeClr val="bg1">
              <a:alpha val="50000"/>
            </a:schemeClr>
          </a:solidFill>
          <a:ln>
            <a:solidFill>
              <a:schemeClr val="tx1">
                <a:lumMod val="85000"/>
                <a:lumOff val="15000"/>
              </a:schemeClr>
            </a:solidFill>
          </a:ln>
        </p:spPr>
        <p:txBody>
          <a:bodyPr>
            <a:normAutofit/>
          </a:bodyPr>
          <a:lstStyle/>
          <a:p>
            <a:r>
              <a:rPr lang="en-US" sz="2400">
                <a:solidFill>
                  <a:schemeClr val="tx1">
                    <a:lumMod val="95000"/>
                    <a:lumOff val="5000"/>
                  </a:schemeClr>
                </a:solidFill>
              </a:rPr>
              <a:t>Introductions</a:t>
            </a:r>
          </a:p>
        </p:txBody>
      </p:sp>
      <p:sp>
        <p:nvSpPr>
          <p:cNvPr id="3" name="Content Placeholder 2"/>
          <p:cNvSpPr>
            <a:spLocks noGrp="1"/>
          </p:cNvSpPr>
          <p:nvPr>
            <p:ph idx="1"/>
          </p:nvPr>
        </p:nvSpPr>
        <p:spPr>
          <a:xfrm>
            <a:off x="5297763" y="973600"/>
            <a:ext cx="5826919" cy="4924280"/>
          </a:xfrm>
        </p:spPr>
        <p:txBody>
          <a:bodyPr anchor="ctr">
            <a:normAutofit/>
          </a:bodyPr>
          <a:lstStyle/>
          <a:p>
            <a:r>
              <a:rPr lang="en-US">
                <a:solidFill>
                  <a:schemeClr val="bg1"/>
                </a:solidFill>
              </a:rPr>
              <a:t>Introduce yourself</a:t>
            </a:r>
          </a:p>
          <a:p>
            <a:pPr lvl="1"/>
            <a:r>
              <a:rPr lang="en-US">
                <a:solidFill>
                  <a:schemeClr val="bg1"/>
                </a:solidFill>
              </a:rPr>
              <a:t>Name</a:t>
            </a:r>
          </a:p>
          <a:p>
            <a:pPr lvl="1"/>
            <a:r>
              <a:rPr lang="en-US">
                <a:solidFill>
                  <a:schemeClr val="bg1"/>
                </a:solidFill>
              </a:rPr>
              <a:t>Major</a:t>
            </a:r>
          </a:p>
          <a:p>
            <a:pPr lvl="1"/>
            <a:r>
              <a:rPr lang="en-US">
                <a:solidFill>
                  <a:schemeClr val="bg1"/>
                </a:solidFill>
              </a:rPr>
              <a:t>Class of 20xx</a:t>
            </a:r>
          </a:p>
          <a:p>
            <a:pPr lvl="1"/>
            <a:r>
              <a:rPr lang="en-US">
                <a:solidFill>
                  <a:schemeClr val="bg1"/>
                </a:solidFill>
              </a:rPr>
              <a:t>Computer expertise</a:t>
            </a:r>
          </a:p>
          <a:p>
            <a:pPr lvl="1"/>
            <a:r>
              <a:rPr lang="en-US">
                <a:solidFill>
                  <a:schemeClr val="bg1"/>
                </a:solidFill>
              </a:rPr>
              <a:t>Math courses you have taken</a:t>
            </a:r>
          </a:p>
          <a:p>
            <a:pPr lvl="1"/>
            <a:r>
              <a:rPr lang="en-US">
                <a:solidFill>
                  <a:schemeClr val="bg1"/>
                </a:solidFill>
              </a:rPr>
              <a:t>Computer science courses you have taken</a:t>
            </a:r>
          </a:p>
          <a:p>
            <a:pPr lvl="1"/>
            <a:r>
              <a:rPr lang="en-US">
                <a:solidFill>
                  <a:schemeClr val="bg1"/>
                </a:solidFill>
              </a:rPr>
              <a:t>What you hope to get out of this course/why you took this course. Be specific</a:t>
            </a:r>
          </a:p>
          <a:p>
            <a:pPr lvl="1"/>
            <a:r>
              <a:rPr lang="en-US">
                <a:solidFill>
                  <a:schemeClr val="bg1"/>
                </a:solidFill>
              </a:rPr>
              <a:t>How you might see yourself using these skills in your career</a:t>
            </a:r>
          </a:p>
        </p:txBody>
      </p:sp>
    </p:spTree>
    <p:extLst>
      <p:ext uri="{BB962C8B-B14F-4D97-AF65-F5344CB8AC3E}">
        <p14:creationId xmlns:p14="http://schemas.microsoft.com/office/powerpoint/2010/main" val="588128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course</a:t>
            </a:r>
            <a:endParaRPr lang="en-US" dirty="0"/>
          </a:p>
        </p:txBody>
      </p:sp>
      <p:sp>
        <p:nvSpPr>
          <p:cNvPr id="3" name="Content Placeholder 2"/>
          <p:cNvSpPr>
            <a:spLocks noGrp="1"/>
          </p:cNvSpPr>
          <p:nvPr>
            <p:ph idx="1"/>
          </p:nvPr>
        </p:nvSpPr>
        <p:spPr>
          <a:xfrm>
            <a:off x="2231136" y="2638044"/>
            <a:ext cx="7729728" cy="3916868"/>
          </a:xfrm>
        </p:spPr>
        <p:txBody>
          <a:bodyPr>
            <a:normAutofit fontScale="85000" lnSpcReduction="10000"/>
          </a:bodyPr>
          <a:lstStyle/>
          <a:p>
            <a:r>
              <a:rPr lang="en-US" dirty="0" smtClean="0"/>
              <a:t>Prep week</a:t>
            </a:r>
          </a:p>
          <a:p>
            <a:r>
              <a:rPr lang="en-US" dirty="0" smtClean="0"/>
              <a:t>In class </a:t>
            </a:r>
            <a:r>
              <a:rPr lang="mr-IN" dirty="0" smtClean="0"/>
              <a:t>–</a:t>
            </a:r>
            <a:r>
              <a:rPr lang="en-US" dirty="0" smtClean="0"/>
              <a:t> 5 days (Mon-Fri) 9am-4pm </a:t>
            </a:r>
            <a:r>
              <a:rPr lang="mr-IN" dirty="0" smtClean="0"/>
              <a:t>–</a:t>
            </a:r>
            <a:r>
              <a:rPr lang="en-US" dirty="0" smtClean="0"/>
              <a:t> break for lunch around 12 for 45 min.</a:t>
            </a:r>
          </a:p>
          <a:p>
            <a:r>
              <a:rPr lang="en-US" dirty="0" smtClean="0"/>
              <a:t>Third week: exploration project </a:t>
            </a:r>
            <a:r>
              <a:rPr lang="mr-IN" dirty="0" smtClean="0"/>
              <a:t>–</a:t>
            </a:r>
            <a:r>
              <a:rPr lang="en-US" dirty="0" smtClean="0"/>
              <a:t> due Friday at 11:59pm on GitHub</a:t>
            </a:r>
          </a:p>
          <a:p>
            <a:r>
              <a:rPr lang="en-US" dirty="0" smtClean="0"/>
              <a:t>Course is a 36,000, nay, 50,000 foot overview in some areas and a “we’re flying so low we might crash” in other areas. </a:t>
            </a:r>
            <a:r>
              <a:rPr lang="en-US" dirty="0" smtClean="0">
                <a:sym typeface="Wingdings"/>
              </a:rPr>
              <a:t></a:t>
            </a:r>
          </a:p>
          <a:p>
            <a:r>
              <a:rPr lang="en-US" dirty="0" smtClean="0">
                <a:sym typeface="Wingdings"/>
              </a:rPr>
              <a:t>Provides you with hundreds of $ of resources you can keep and continue to use (books, </a:t>
            </a:r>
            <a:r>
              <a:rPr lang="en-US" dirty="0" err="1" smtClean="0">
                <a:sym typeface="Wingdings"/>
              </a:rPr>
              <a:t>DataCamp</a:t>
            </a:r>
            <a:r>
              <a:rPr lang="en-US" dirty="0" smtClean="0">
                <a:sym typeface="Wingdings"/>
              </a:rPr>
              <a:t> {6 months}, articles, software) - learning should go on after this course. I am here for help. Come see me to talk about your specific goals and we will devise a plan of attack.</a:t>
            </a:r>
            <a:endParaRPr lang="en-US" dirty="0" smtClean="0"/>
          </a:p>
          <a:p>
            <a:r>
              <a:rPr lang="en-US" dirty="0" smtClean="0"/>
              <a:t>Course includes a lot of theory and a fair amount of practice on almost perfect cases.  You will read a lot about other companies to provide context.</a:t>
            </a:r>
          </a:p>
          <a:p>
            <a:r>
              <a:rPr lang="en-US" dirty="0" smtClean="0"/>
              <a:t>Let your guard down. We are all learning something. Don’t think you know everything or get frustrated if you are confused. Chances are, I am, too!</a:t>
            </a:r>
          </a:p>
          <a:p>
            <a:r>
              <a:rPr lang="en-US" dirty="0" smtClean="0"/>
              <a:t>There will be lots of math.  That’s ok, and it’s fun. Lots of resources I’ll give you to help you learn it.</a:t>
            </a:r>
          </a:p>
        </p:txBody>
      </p:sp>
    </p:spTree>
    <p:extLst>
      <p:ext uri="{BB962C8B-B14F-4D97-AF65-F5344CB8AC3E}">
        <p14:creationId xmlns:p14="http://schemas.microsoft.com/office/powerpoint/2010/main" val="19470366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xmlns="" id="{329C095C-3AB6-49D8-9436-3672566FEED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37563" y="2900210"/>
            <a:ext cx="3610691" cy="1071062"/>
          </a:xfrm>
          <a:solidFill>
            <a:schemeClr val="bg1">
              <a:alpha val="50000"/>
            </a:schemeClr>
          </a:solidFill>
          <a:ln>
            <a:solidFill>
              <a:schemeClr val="tx1">
                <a:lumMod val="85000"/>
                <a:lumOff val="15000"/>
              </a:schemeClr>
            </a:solidFill>
          </a:ln>
        </p:spPr>
        <p:txBody>
          <a:bodyPr>
            <a:normAutofit/>
          </a:bodyPr>
          <a:lstStyle/>
          <a:p>
            <a:r>
              <a:rPr lang="en-US" sz="2400">
                <a:solidFill>
                  <a:schemeClr val="tx1">
                    <a:lumMod val="95000"/>
                    <a:lumOff val="5000"/>
                  </a:schemeClr>
                </a:solidFill>
              </a:rPr>
              <a:t>Expectations</a:t>
            </a:r>
          </a:p>
        </p:txBody>
      </p:sp>
      <p:sp>
        <p:nvSpPr>
          <p:cNvPr id="3" name="Content Placeholder 2"/>
          <p:cNvSpPr>
            <a:spLocks noGrp="1"/>
          </p:cNvSpPr>
          <p:nvPr>
            <p:ph idx="1"/>
          </p:nvPr>
        </p:nvSpPr>
        <p:spPr>
          <a:xfrm>
            <a:off x="5297763" y="973600"/>
            <a:ext cx="5826919" cy="4924280"/>
          </a:xfrm>
        </p:spPr>
        <p:txBody>
          <a:bodyPr anchor="ctr">
            <a:normAutofit/>
          </a:bodyPr>
          <a:lstStyle/>
          <a:p>
            <a:pPr>
              <a:lnSpc>
                <a:spcPct val="90000"/>
              </a:lnSpc>
            </a:pPr>
            <a:r>
              <a:rPr lang="en-US" sz="1700">
                <a:solidFill>
                  <a:schemeClr val="bg1"/>
                </a:solidFill>
              </a:rPr>
              <a:t>Please do the reading </a:t>
            </a:r>
            <a:r>
              <a:rPr lang="mr-IN" sz="1700">
                <a:solidFill>
                  <a:schemeClr val="bg1"/>
                </a:solidFill>
              </a:rPr>
              <a:t>–</a:t>
            </a:r>
            <a:r>
              <a:rPr lang="en-US" sz="1700">
                <a:solidFill>
                  <a:schemeClr val="bg1"/>
                </a:solidFill>
              </a:rPr>
              <a:t> a lot of it will be in preparation for the next class and you will have to do it overnight.  Take notes on what you read. Make notes on slide deck. You won’t understand it all.</a:t>
            </a:r>
          </a:p>
          <a:p>
            <a:pPr>
              <a:lnSpc>
                <a:spcPct val="90000"/>
              </a:lnSpc>
            </a:pPr>
            <a:r>
              <a:rPr lang="en-US" sz="1700">
                <a:solidFill>
                  <a:schemeClr val="bg1"/>
                </a:solidFill>
              </a:rPr>
              <a:t>Participate in class </a:t>
            </a:r>
            <a:r>
              <a:rPr lang="mr-IN" sz="1700">
                <a:solidFill>
                  <a:schemeClr val="bg1"/>
                </a:solidFill>
              </a:rPr>
              <a:t>–</a:t>
            </a:r>
            <a:r>
              <a:rPr lang="en-US" sz="1700">
                <a:solidFill>
                  <a:schemeClr val="bg1"/>
                </a:solidFill>
              </a:rPr>
              <a:t> ask questions, be inquisitive, create a dialogue, don’t fade off, use your technology for class, not recreation. </a:t>
            </a:r>
            <a:r>
              <a:rPr lang="mr-IN" sz="1700">
                <a:solidFill>
                  <a:schemeClr val="bg1"/>
                </a:solidFill>
              </a:rPr>
              <a:t>–</a:t>
            </a:r>
            <a:r>
              <a:rPr lang="en-US" sz="1700">
                <a:solidFill>
                  <a:schemeClr val="bg1"/>
                </a:solidFill>
              </a:rPr>
              <a:t> 10%</a:t>
            </a:r>
          </a:p>
          <a:p>
            <a:pPr>
              <a:lnSpc>
                <a:spcPct val="90000"/>
              </a:lnSpc>
            </a:pPr>
            <a:r>
              <a:rPr lang="en-US" sz="1700">
                <a:solidFill>
                  <a:schemeClr val="bg1"/>
                </a:solidFill>
              </a:rPr>
              <a:t>Learn R using DataCamp </a:t>
            </a:r>
            <a:r>
              <a:rPr lang="mr-IN" sz="1700">
                <a:solidFill>
                  <a:schemeClr val="bg1"/>
                </a:solidFill>
              </a:rPr>
              <a:t>–</a:t>
            </a:r>
            <a:r>
              <a:rPr lang="en-US" sz="1700">
                <a:solidFill>
                  <a:schemeClr val="bg1"/>
                </a:solidFill>
              </a:rPr>
              <a:t> you have to finish Beginner and Intermediate as well as one other course of your choosing </a:t>
            </a:r>
            <a:r>
              <a:rPr lang="mr-IN" sz="1700">
                <a:solidFill>
                  <a:schemeClr val="bg1"/>
                </a:solidFill>
              </a:rPr>
              <a:t>–</a:t>
            </a:r>
            <a:r>
              <a:rPr lang="en-US" sz="1700">
                <a:solidFill>
                  <a:schemeClr val="bg1"/>
                </a:solidFill>
              </a:rPr>
              <a:t> 20% (You have DC for 6 months to explore more courses)</a:t>
            </a:r>
          </a:p>
          <a:p>
            <a:pPr>
              <a:lnSpc>
                <a:spcPct val="90000"/>
              </a:lnSpc>
            </a:pPr>
            <a:r>
              <a:rPr lang="en-US" sz="1700">
                <a:solidFill>
                  <a:schemeClr val="bg1"/>
                </a:solidFill>
              </a:rPr>
              <a:t>In and out of class activities (mostly in) </a:t>
            </a:r>
            <a:r>
              <a:rPr lang="mr-IN" sz="1700">
                <a:solidFill>
                  <a:schemeClr val="bg1"/>
                </a:solidFill>
              </a:rPr>
              <a:t>–</a:t>
            </a:r>
            <a:r>
              <a:rPr lang="en-US" sz="1700">
                <a:solidFill>
                  <a:schemeClr val="bg1"/>
                </a:solidFill>
              </a:rPr>
              <a:t> 20%</a:t>
            </a:r>
          </a:p>
          <a:p>
            <a:pPr>
              <a:lnSpc>
                <a:spcPct val="90000"/>
              </a:lnSpc>
            </a:pPr>
            <a:r>
              <a:rPr lang="en-US" sz="1700">
                <a:solidFill>
                  <a:schemeClr val="bg1"/>
                </a:solidFill>
              </a:rPr>
              <a:t>Answer questions in Doing Data Science and other posed questions </a:t>
            </a:r>
            <a:r>
              <a:rPr lang="mr-IN" sz="1700">
                <a:solidFill>
                  <a:schemeClr val="bg1"/>
                </a:solidFill>
              </a:rPr>
              <a:t>–</a:t>
            </a:r>
            <a:r>
              <a:rPr lang="en-US" sz="1700">
                <a:solidFill>
                  <a:schemeClr val="bg1"/>
                </a:solidFill>
              </a:rPr>
              <a:t> 15% (?)</a:t>
            </a:r>
          </a:p>
          <a:p>
            <a:pPr>
              <a:lnSpc>
                <a:spcPct val="90000"/>
              </a:lnSpc>
            </a:pPr>
            <a:r>
              <a:rPr lang="en-US" sz="1700">
                <a:solidFill>
                  <a:schemeClr val="bg1"/>
                </a:solidFill>
              </a:rPr>
              <a:t>Data exploration (fun) project - 35%</a:t>
            </a:r>
          </a:p>
          <a:p>
            <a:pPr>
              <a:lnSpc>
                <a:spcPct val="90000"/>
              </a:lnSpc>
            </a:pPr>
            <a:endParaRPr lang="en-US" sz="1700">
              <a:solidFill>
                <a:schemeClr val="bg1"/>
              </a:solidFill>
            </a:endParaRPr>
          </a:p>
          <a:p>
            <a:pPr>
              <a:lnSpc>
                <a:spcPct val="90000"/>
              </a:lnSpc>
            </a:pPr>
            <a:r>
              <a:rPr lang="en-US" sz="1700">
                <a:solidFill>
                  <a:schemeClr val="bg1"/>
                </a:solidFill>
              </a:rPr>
              <a:t>Everyone should get an A</a:t>
            </a:r>
          </a:p>
          <a:p>
            <a:pPr>
              <a:lnSpc>
                <a:spcPct val="90000"/>
              </a:lnSpc>
            </a:pPr>
            <a:endParaRPr lang="en-US" sz="1700">
              <a:solidFill>
                <a:schemeClr val="bg1"/>
              </a:solidFill>
            </a:endParaRPr>
          </a:p>
          <a:p>
            <a:pPr>
              <a:lnSpc>
                <a:spcPct val="90000"/>
              </a:lnSpc>
            </a:pPr>
            <a:endParaRPr lang="en-US" sz="1700">
              <a:solidFill>
                <a:schemeClr val="bg1"/>
              </a:solidFill>
            </a:endParaRPr>
          </a:p>
        </p:txBody>
      </p:sp>
    </p:spTree>
    <p:extLst>
      <p:ext uri="{BB962C8B-B14F-4D97-AF65-F5344CB8AC3E}">
        <p14:creationId xmlns:p14="http://schemas.microsoft.com/office/powerpoint/2010/main" val="12817984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xmlns="" id="{93F0ADB5-A0B4-4B01-A8C4-FDC34CE22BD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AA6D0FDE-0241-4C21-A720-A6947535823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2681103"/>
            <a:ext cx="3363974" cy="1495794"/>
          </a:xfrm>
          <a:noFill/>
          <a:ln>
            <a:solidFill>
              <a:schemeClr val="bg1"/>
            </a:solidFill>
          </a:ln>
        </p:spPr>
        <p:txBody>
          <a:bodyPr wrap="square">
            <a:normAutofit/>
          </a:bodyPr>
          <a:lstStyle/>
          <a:p>
            <a:r>
              <a:rPr lang="en-US" sz="2600">
                <a:solidFill>
                  <a:schemeClr val="bg1"/>
                </a:solidFill>
              </a:rPr>
              <a:t>ACCOUNT AND SOFTWARE HOUSEKEEPING</a:t>
            </a: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806935234"/>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259034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xmlns="" id="{93F0ADB5-A0B4-4B01-A8C4-FDC34CE22BD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AA6D0FDE-0241-4C21-A720-A6947535823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2681103"/>
            <a:ext cx="3363974" cy="1495794"/>
          </a:xfrm>
          <a:noFill/>
          <a:ln>
            <a:solidFill>
              <a:schemeClr val="bg1"/>
            </a:solidFill>
          </a:ln>
        </p:spPr>
        <p:txBody>
          <a:bodyPr wrap="square">
            <a:normAutofit/>
          </a:bodyPr>
          <a:lstStyle/>
          <a:p>
            <a:r>
              <a:rPr lang="en-US">
                <a:solidFill>
                  <a:schemeClr val="bg1"/>
                </a:solidFill>
              </a:rPr>
              <a:t>Other software</a:t>
            </a: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3543334033"/>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93402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xmlns="" id="{BAC87F6E-526A-49B5-995D-42DB656594C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xmlns="" id="{5E5436DB-4E8B-43A5-AE55-1C527B62E2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xmlns="" id="{0D65299F-028F-4AFC-B46A-8DB33E20FE4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3000">
                <a:solidFill>
                  <a:srgbClr val="FFFFFF"/>
                </a:solidFill>
              </a:rPr>
              <a:t>Defining terms</a:t>
            </a:r>
          </a:p>
        </p:txBody>
      </p:sp>
      <p:sp>
        <p:nvSpPr>
          <p:cNvPr id="3" name="Content Placeholder 2"/>
          <p:cNvSpPr>
            <a:spLocks noGrp="1"/>
          </p:cNvSpPr>
          <p:nvPr>
            <p:ph idx="1"/>
          </p:nvPr>
        </p:nvSpPr>
        <p:spPr>
          <a:xfrm>
            <a:off x="6259551" y="1444752"/>
            <a:ext cx="4652840" cy="3968496"/>
          </a:xfrm>
        </p:spPr>
        <p:txBody>
          <a:bodyPr anchor="ctr">
            <a:normAutofit/>
          </a:bodyPr>
          <a:lstStyle/>
          <a:p>
            <a:r>
              <a:rPr lang="en-US">
                <a:solidFill>
                  <a:srgbClr val="404040"/>
                </a:solidFill>
              </a:rPr>
              <a:t>What’s the difference between data science, data analytics, business intelligence, big data????</a:t>
            </a:r>
          </a:p>
          <a:p>
            <a:pPr lvl="1"/>
            <a:r>
              <a:rPr lang="en-US">
                <a:solidFill>
                  <a:srgbClr val="404040"/>
                </a:solidFill>
              </a:rPr>
              <a:t>Do some research on your own for 10 mins and come back to discuss.</a:t>
            </a:r>
          </a:p>
          <a:p>
            <a:r>
              <a:rPr lang="en-US">
                <a:solidFill>
                  <a:srgbClr val="404040"/>
                </a:solidFill>
              </a:rPr>
              <a:t>Why is this data so “big?”</a:t>
            </a:r>
          </a:p>
          <a:p>
            <a:pPr lvl="1"/>
            <a:r>
              <a:rPr lang="en-US">
                <a:solidFill>
                  <a:srgbClr val="404040"/>
                </a:solidFill>
              </a:rPr>
              <a:t>The V’s</a:t>
            </a:r>
          </a:p>
        </p:txBody>
      </p:sp>
    </p:spTree>
    <p:extLst>
      <p:ext uri="{BB962C8B-B14F-4D97-AF65-F5344CB8AC3E}">
        <p14:creationId xmlns:p14="http://schemas.microsoft.com/office/powerpoint/2010/main" val="5680704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analytics cycle</a:t>
            </a:r>
            <a:endParaRPr lang="en-US" dirty="0"/>
          </a:p>
        </p:txBody>
      </p:sp>
      <p:pic>
        <p:nvPicPr>
          <p:cNvPr id="4" name="Picture 3"/>
          <p:cNvPicPr>
            <a:picLocks noChangeAspect="1"/>
          </p:cNvPicPr>
          <p:nvPr/>
        </p:nvPicPr>
        <p:blipFill>
          <a:blip r:embed="rId2"/>
          <a:stretch>
            <a:fillRect/>
          </a:stretch>
        </p:blipFill>
        <p:spPr>
          <a:xfrm>
            <a:off x="1986307" y="2273643"/>
            <a:ext cx="8219386" cy="4280930"/>
          </a:xfrm>
          <a:prstGeom prst="rect">
            <a:avLst/>
          </a:prstGeom>
        </p:spPr>
      </p:pic>
      <p:sp>
        <p:nvSpPr>
          <p:cNvPr id="5" name="Rectangle 4"/>
          <p:cNvSpPr/>
          <p:nvPr/>
        </p:nvSpPr>
        <p:spPr>
          <a:xfrm>
            <a:off x="0" y="0"/>
            <a:ext cx="6096000" cy="646331"/>
          </a:xfrm>
          <a:prstGeom prst="rect">
            <a:avLst/>
          </a:prstGeom>
        </p:spPr>
        <p:txBody>
          <a:bodyPr>
            <a:spAutoFit/>
          </a:bodyPr>
          <a:lstStyle/>
          <a:p>
            <a:r>
              <a:rPr lang="en-US" dirty="0"/>
              <a:t>https://</a:t>
            </a:r>
            <a:r>
              <a:rPr lang="en-US" dirty="0" err="1"/>
              <a:t>www.promptcloud.com</a:t>
            </a:r>
            <a:r>
              <a:rPr lang="en-US" dirty="0"/>
              <a:t>/beyond-big-data-in-marketing-predictive-analytics-for-the-smart-marketer/</a:t>
            </a:r>
          </a:p>
        </p:txBody>
      </p:sp>
    </p:spTree>
    <p:extLst>
      <p:ext uri="{BB962C8B-B14F-4D97-AF65-F5344CB8AC3E}">
        <p14:creationId xmlns:p14="http://schemas.microsoft.com/office/powerpoint/2010/main" val="2126418031"/>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61</TotalTime>
  <Words>797</Words>
  <Application>Microsoft Macintosh PowerPoint</Application>
  <PresentationFormat>Widescreen</PresentationFormat>
  <Paragraphs>85</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Calibri</vt:lpstr>
      <vt:lpstr>Gill Sans MT</vt:lpstr>
      <vt:lpstr>Mangal</vt:lpstr>
      <vt:lpstr>Wingdings</vt:lpstr>
      <vt:lpstr>Arial</vt:lpstr>
      <vt:lpstr>Parcel</vt:lpstr>
      <vt:lpstr>Data Analytics bootcamp Monday - Day 1</vt:lpstr>
      <vt:lpstr>agenda</vt:lpstr>
      <vt:lpstr>Introductions</vt:lpstr>
      <vt:lpstr>About the course</vt:lpstr>
      <vt:lpstr>Expectations</vt:lpstr>
      <vt:lpstr>ACCOUNT AND SOFTWARE HOUSEKEEPING</vt:lpstr>
      <vt:lpstr>Other software</vt:lpstr>
      <vt:lpstr>Defining terms</vt:lpstr>
      <vt:lpstr>Data analytics cycle</vt:lpstr>
      <vt:lpstr>Data Mining process</vt:lpstr>
      <vt:lpstr>PowerPoint Presentation</vt:lpstr>
      <vt:lpstr>Thinking about populations and samples</vt:lpstr>
      <vt:lpstr>PowerPoint Presentation</vt:lpstr>
      <vt:lpstr>Design of Experiment</vt:lpstr>
      <vt:lpstr>Agile?</vt:lpstr>
      <vt:lpstr>Questions &amp; discussion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bootcamp Monday - Day 1</dc:title>
  <dc:creator>Sale, Michael</dc:creator>
  <cp:lastModifiedBy>Sale, Michael</cp:lastModifiedBy>
  <cp:revision>7</cp:revision>
  <dcterms:created xsi:type="dcterms:W3CDTF">2018-01-08T11:38:41Z</dcterms:created>
  <dcterms:modified xsi:type="dcterms:W3CDTF">2018-01-08T12:40:18Z</dcterms:modified>
</cp:coreProperties>
</file>

<file path=docProps/thumbnail.jpeg>
</file>